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7"/>
  </p:notesMasterIdLst>
  <p:sldIdLst>
    <p:sldId id="256" r:id="rId3"/>
    <p:sldId id="261" r:id="rId4"/>
    <p:sldId id="262" r:id="rId5"/>
    <p:sldId id="282" r:id="rId6"/>
    <p:sldId id="263" r:id="rId7"/>
    <p:sldId id="275" r:id="rId8"/>
    <p:sldId id="264" r:id="rId9"/>
    <p:sldId id="265" r:id="rId10"/>
    <p:sldId id="283" r:id="rId11"/>
    <p:sldId id="281" r:id="rId12"/>
    <p:sldId id="277" r:id="rId13"/>
    <p:sldId id="278" r:id="rId14"/>
    <p:sldId id="266" r:id="rId15"/>
    <p:sldId id="279" r:id="rId16"/>
    <p:sldId id="268" r:id="rId17"/>
    <p:sldId id="269" r:id="rId18"/>
    <p:sldId id="270" r:id="rId19"/>
    <p:sldId id="272" r:id="rId20"/>
    <p:sldId id="273" r:id="rId21"/>
    <p:sldId id="274" r:id="rId22"/>
    <p:sldId id="280" r:id="rId23"/>
    <p:sldId id="267" r:id="rId24"/>
    <p:sldId id="271" r:id="rId25"/>
    <p:sldId id="276" r:id="rId2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743" autoAdjust="0"/>
    <p:restoredTop sz="77259" autoAdjust="0"/>
  </p:normalViewPr>
  <p:slideViewPr>
    <p:cSldViewPr>
      <p:cViewPr varScale="1">
        <p:scale>
          <a:sx n="70" d="100"/>
          <a:sy n="70" d="100"/>
        </p:scale>
        <p:origin x="-1312" y="-1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Relationship Id="rId2" Type="http://schemas.openxmlformats.org/officeDocument/2006/relationships/image" Target="../media/image6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Relationship Id="rId2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D2E1DBC0-9161-4871-B45B-B9BDE267F92F}" type="datetimeFigureOut">
              <a:rPr lang="zh-CN" altLang="en-US"/>
              <a:pPr>
                <a:defRPr/>
              </a:pPr>
              <a:t>11-4-15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4B94ADB6-664B-473C-A07B-87FD29AC8CC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04846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8D65D0F-D12C-488C-A502-985E0932CB34}" type="slidenum">
              <a:rPr lang="en-US" altLang="zh-C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altLang="zh-CN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EE72415-FC7A-46B5-B203-4FA05F10567B}" type="slidenum">
              <a:rPr lang="en-US" altLang="zh-C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 altLang="zh-CN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 txBox="1">
            <a:spLocks noGrp="1" noChangeArrowheads="1"/>
          </p:cNvSpPr>
          <p:nvPr/>
        </p:nvSpPr>
        <p:spPr bwMode="auto">
          <a:xfrm>
            <a:off x="3884923" y="8685878"/>
            <a:ext cx="2971544" cy="456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9" rIns="91436" bIns="45719" anchor="b"/>
          <a:lstStyle/>
          <a:p>
            <a:pPr algn="r" defTabSz="914225"/>
            <a:fld id="{50957458-DFDF-4229-890F-4C370F6E607A}" type="slidenum">
              <a:rPr lang="en-US" altLang="zh-CN" sz="1200">
                <a:latin typeface="Arial" charset="0"/>
              </a:rPr>
              <a:pPr algn="r" defTabSz="914225"/>
              <a:t>11</a:t>
            </a:fld>
            <a:endParaRPr lang="en-US" altLang="zh-CN" sz="1200" dirty="0">
              <a:latin typeface="Arial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 txBox="1">
            <a:spLocks noGrp="1" noChangeArrowheads="1"/>
          </p:cNvSpPr>
          <p:nvPr/>
        </p:nvSpPr>
        <p:spPr bwMode="auto">
          <a:xfrm>
            <a:off x="3884923" y="8685878"/>
            <a:ext cx="2971544" cy="456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9" rIns="91436" bIns="45719" anchor="b"/>
          <a:lstStyle/>
          <a:p>
            <a:pPr algn="r" defTabSz="914225"/>
            <a:fld id="{50957458-DFDF-4229-890F-4C370F6E607A}" type="slidenum">
              <a:rPr lang="en-US" altLang="zh-CN" sz="1200">
                <a:solidFill>
                  <a:prstClr val="black"/>
                </a:solidFill>
                <a:latin typeface="Arial" charset="0"/>
              </a:rPr>
              <a:pPr algn="r" defTabSz="914225"/>
              <a:t>12</a:t>
            </a:fld>
            <a:endParaRPr lang="en-US" altLang="zh-CN" sz="12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 txBox="1">
            <a:spLocks noGrp="1" noChangeArrowheads="1"/>
          </p:cNvSpPr>
          <p:nvPr/>
        </p:nvSpPr>
        <p:spPr bwMode="auto">
          <a:xfrm>
            <a:off x="3884923" y="8685878"/>
            <a:ext cx="2971544" cy="456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9" rIns="91436" bIns="45719" anchor="b"/>
          <a:lstStyle/>
          <a:p>
            <a:pPr algn="r" defTabSz="914225"/>
            <a:fld id="{50957458-DFDF-4229-890F-4C370F6E607A}" type="slidenum">
              <a:rPr lang="en-US" altLang="zh-CN" sz="1200">
                <a:latin typeface="Arial" charset="0"/>
              </a:rPr>
              <a:pPr algn="r" defTabSz="914225"/>
              <a:t>13</a:t>
            </a:fld>
            <a:endParaRPr lang="en-US" altLang="zh-CN" sz="1200" dirty="0">
              <a:latin typeface="Arial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 txBox="1">
            <a:spLocks noGrp="1" noChangeArrowheads="1"/>
          </p:cNvSpPr>
          <p:nvPr/>
        </p:nvSpPr>
        <p:spPr bwMode="auto">
          <a:xfrm>
            <a:off x="3884923" y="8685878"/>
            <a:ext cx="2971544" cy="456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9" rIns="91436" bIns="45719" anchor="b"/>
          <a:lstStyle/>
          <a:p>
            <a:pPr algn="r" defTabSz="914225"/>
            <a:fld id="{50957458-DFDF-4229-890F-4C370F6E607A}" type="slidenum">
              <a:rPr lang="en-US" altLang="zh-CN" sz="1200">
                <a:solidFill>
                  <a:prstClr val="black"/>
                </a:solidFill>
                <a:latin typeface="Arial" charset="0"/>
              </a:rPr>
              <a:pPr algn="r" defTabSz="914225"/>
              <a:t>14</a:t>
            </a:fld>
            <a:endParaRPr lang="en-US" altLang="zh-CN" sz="12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 txBox="1">
            <a:spLocks noGrp="1" noChangeArrowheads="1"/>
          </p:cNvSpPr>
          <p:nvPr/>
        </p:nvSpPr>
        <p:spPr bwMode="auto">
          <a:xfrm>
            <a:off x="3884923" y="8685878"/>
            <a:ext cx="2971544" cy="456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9" rIns="91436" bIns="45719" anchor="b"/>
          <a:lstStyle/>
          <a:p>
            <a:pPr algn="r" defTabSz="914225"/>
            <a:fld id="{EE001952-33CB-433B-9F77-7BBBC95BE3CE}" type="slidenum">
              <a:rPr lang="en-US" altLang="zh-CN" sz="1200">
                <a:latin typeface="Arial" charset="0"/>
              </a:rPr>
              <a:pPr algn="r" defTabSz="914225"/>
              <a:t>15</a:t>
            </a:fld>
            <a:endParaRPr lang="en-US" altLang="zh-CN" sz="1200" dirty="0">
              <a:latin typeface="Arial" charset="0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 txBox="1">
            <a:spLocks noGrp="1" noChangeArrowheads="1"/>
          </p:cNvSpPr>
          <p:nvPr/>
        </p:nvSpPr>
        <p:spPr bwMode="auto">
          <a:xfrm>
            <a:off x="3884923" y="8685878"/>
            <a:ext cx="2971544" cy="456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9" rIns="91436" bIns="45719" anchor="b"/>
          <a:lstStyle/>
          <a:p>
            <a:pPr algn="r" defTabSz="914225"/>
            <a:fld id="{42EDFB26-144C-4762-B55A-851F4757C703}" type="slidenum">
              <a:rPr lang="en-US" altLang="zh-CN" sz="1200">
                <a:latin typeface="Arial" charset="0"/>
              </a:rPr>
              <a:pPr algn="r" defTabSz="914225"/>
              <a:t>16</a:t>
            </a:fld>
            <a:endParaRPr lang="en-US" altLang="zh-CN" sz="1200" dirty="0">
              <a:latin typeface="Arial" charset="0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 txBox="1">
            <a:spLocks noGrp="1" noChangeArrowheads="1"/>
          </p:cNvSpPr>
          <p:nvPr/>
        </p:nvSpPr>
        <p:spPr bwMode="auto">
          <a:xfrm>
            <a:off x="3884923" y="8685878"/>
            <a:ext cx="2971544" cy="456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9" rIns="91436" bIns="45719" anchor="b"/>
          <a:lstStyle/>
          <a:p>
            <a:pPr algn="r" defTabSz="914225"/>
            <a:fld id="{CF64107E-F314-4343-8F13-6C6D661A8D2E}" type="slidenum">
              <a:rPr lang="en-US" altLang="zh-CN" sz="1200">
                <a:latin typeface="Arial" charset="0"/>
              </a:rPr>
              <a:pPr algn="r" defTabSz="914225"/>
              <a:t>17</a:t>
            </a:fld>
            <a:endParaRPr lang="en-US" altLang="zh-CN" sz="1200" dirty="0">
              <a:latin typeface="Arial" charset="0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 txBox="1">
            <a:spLocks noGrp="1" noChangeArrowheads="1"/>
          </p:cNvSpPr>
          <p:nvPr/>
        </p:nvSpPr>
        <p:spPr bwMode="auto">
          <a:xfrm>
            <a:off x="3884923" y="8685878"/>
            <a:ext cx="2971544" cy="456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9" rIns="91436" bIns="45719" anchor="b"/>
          <a:lstStyle/>
          <a:p>
            <a:pPr algn="r" defTabSz="914225"/>
            <a:fld id="{C61CA914-A363-4179-A580-381879E97983}" type="slidenum">
              <a:rPr lang="en-US" altLang="zh-CN" sz="1200">
                <a:latin typeface="Arial" charset="0"/>
              </a:rPr>
              <a:pPr algn="r" defTabSz="914225"/>
              <a:t>19</a:t>
            </a:fld>
            <a:endParaRPr lang="en-US" altLang="zh-CN" sz="1200" dirty="0">
              <a:latin typeface="Arial" charset="0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EE72415-FC7A-46B5-B203-4FA05F10567B}" type="slidenum">
              <a:rPr lang="en-US" altLang="zh-C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 altLang="zh-CN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 txBox="1">
            <a:spLocks noGrp="1" noChangeArrowheads="1"/>
          </p:cNvSpPr>
          <p:nvPr/>
        </p:nvSpPr>
        <p:spPr bwMode="auto">
          <a:xfrm>
            <a:off x="3884923" y="8685878"/>
            <a:ext cx="2971544" cy="456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9" rIns="91436" bIns="45719" anchor="b"/>
          <a:lstStyle/>
          <a:p>
            <a:pPr algn="r" defTabSz="914225"/>
            <a:fld id="{4CA0D612-23F3-49BB-8A98-745A76229CEB}" type="slidenum">
              <a:rPr lang="en-US" altLang="zh-CN" sz="1200">
                <a:latin typeface="Arial" charset="0"/>
              </a:rPr>
              <a:pPr algn="r" defTabSz="914225"/>
              <a:t>22</a:t>
            </a:fld>
            <a:endParaRPr lang="en-US" altLang="zh-CN" sz="1200" dirty="0">
              <a:latin typeface="Arial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 txBox="1">
            <a:spLocks noGrp="1" noChangeArrowheads="1"/>
          </p:cNvSpPr>
          <p:nvPr/>
        </p:nvSpPr>
        <p:spPr bwMode="auto">
          <a:xfrm>
            <a:off x="3884923" y="8685878"/>
            <a:ext cx="2971544" cy="456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9" rIns="91436" bIns="45719" anchor="b"/>
          <a:lstStyle/>
          <a:p>
            <a:pPr algn="r" defTabSz="914225"/>
            <a:fld id="{E4D56C1F-17D2-44EF-9ED0-20424003B272}" type="slidenum">
              <a:rPr lang="en-US" altLang="zh-CN" sz="1200">
                <a:latin typeface="Arial" charset="0"/>
              </a:rPr>
              <a:pPr algn="r" defTabSz="914225"/>
              <a:t>23</a:t>
            </a:fld>
            <a:endParaRPr lang="en-US" altLang="zh-CN" sz="1200" dirty="0">
              <a:latin typeface="Arial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 txBox="1">
            <a:spLocks noGrp="1" noChangeArrowheads="1"/>
          </p:cNvSpPr>
          <p:nvPr/>
        </p:nvSpPr>
        <p:spPr bwMode="auto">
          <a:xfrm>
            <a:off x="3884923" y="8685878"/>
            <a:ext cx="2971544" cy="456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9" rIns="91436" bIns="45719" anchor="b"/>
          <a:lstStyle/>
          <a:p>
            <a:pPr algn="r" defTabSz="914225"/>
            <a:fld id="{E4D56C1F-17D2-44EF-9ED0-20424003B272}" type="slidenum">
              <a:rPr lang="en-US" altLang="zh-CN" sz="1200">
                <a:latin typeface="Arial" charset="0"/>
              </a:rPr>
              <a:pPr algn="r" defTabSz="914225"/>
              <a:t>24</a:t>
            </a:fld>
            <a:endParaRPr lang="en-US" altLang="zh-CN" sz="1200" dirty="0">
              <a:latin typeface="Arial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69D4667-B540-4496-AC8C-CA53BE87F259}" type="slidenum">
              <a:rPr lang="en-US" altLang="zh-C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 altLang="zh-CN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69D4667-B540-4496-AC8C-CA53BE87F259}" type="slidenum">
              <a:rPr lang="en-US" altLang="zh-C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 altLang="zh-CN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EE72415-FC7A-46B5-B203-4FA05F10567B}" type="slidenum">
              <a:rPr lang="en-US" altLang="zh-C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altLang="zh-CN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EE72415-FC7A-46B5-B203-4FA05F10567B}" type="slidenum">
              <a:rPr lang="en-US" altLang="zh-C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 altLang="zh-CN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EE72415-FC7A-46B5-B203-4FA05F10567B}" type="slidenum">
              <a:rPr lang="en-US" altLang="zh-C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 altLang="zh-CN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EE72415-FC7A-46B5-B203-4FA05F10567B}" type="slidenum">
              <a:rPr lang="en-US" altLang="zh-C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 altLang="zh-CN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EE72415-FC7A-46B5-B203-4FA05F10567B}" type="slidenum">
              <a:rPr lang="en-US" altLang="zh-C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 altLang="zh-CN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oleObject" Target="../embeddings/oleObject2.bin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openxmlformats.org/officeDocument/2006/relationships/vmlDrawing" Target="../drawings/vmlDrawing2.vml"/><Relationship Id="rId2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vmlDrawing" Target="../drawings/vmlDrawing3.vml"/><Relationship Id="rId2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oleObject" Target="../embeddings/oleObject4.bin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openxmlformats.org/officeDocument/2006/relationships/vmlDrawing" Target="../drawings/vmlDrawing4.vml"/><Relationship Id="rId2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oleObject" Target="../embeddings/oleObject5.bin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openxmlformats.org/officeDocument/2006/relationships/vmlDrawing" Target="../drawings/vmlDrawing5.vml"/><Relationship Id="rId2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oleObject" Target="../embeddings/oleObject6.bin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openxmlformats.org/officeDocument/2006/relationships/vmlDrawing" Target="../drawings/vmlDrawing6.vml"/><Relationship Id="rId2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oleObject" Target="../embeddings/oleObject7.bin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openxmlformats.org/officeDocument/2006/relationships/vmlDrawing" Target="../drawings/vmlDrawing7.vml"/><Relationship Id="rId2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vmlDrawing" Target="../drawings/vmlDrawing8.vml"/><Relationship Id="rId2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vmlDrawing" Target="../drawings/vmlDrawing9.vml"/><Relationship Id="rId2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vmlDrawing" Target="../drawings/vmlDrawing10.vml"/><Relationship Id="rId2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vmlDrawing" Target="../drawings/vmlDrawing11.vml"/><Relationship Id="rId2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vmlDrawing" Target="../drawings/vmlDrawing12.vml"/><Relationship Id="rId2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>
            <a:spLocks/>
          </p:cNvSpPr>
          <p:nvPr/>
        </p:nvSpPr>
        <p:spPr bwMode="auto">
          <a:xfrm>
            <a:off x="0" y="4751388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5" name="任意多边形 4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6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12AE17A-1046-43D9-B18E-7B8B234EB691}" type="datetimeFigureOut">
              <a:rPr lang="en-US" altLang="zh-CN"/>
              <a:pPr>
                <a:defRPr/>
              </a:pPr>
              <a:t>11-4-15</a:t>
            </a:fld>
            <a:endParaRPr lang="en-US" altLang="zh-CN"/>
          </a:p>
        </p:txBody>
      </p:sp>
      <p:sp>
        <p:nvSpPr>
          <p:cNvPr id="7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597ADD2-8C1C-43A7-A2C4-5CA9533E2F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C31652-7438-40C0-8415-91843A2F0330}" type="datetimeFigureOut">
              <a:rPr lang="en-US" altLang="zh-CN"/>
              <a:pPr>
                <a:defRPr/>
              </a:pPr>
              <a:t>11-4-15</a:t>
            </a:fld>
            <a:endParaRPr lang="en-US" altLang="zh-CN"/>
          </a:p>
        </p:txBody>
      </p:sp>
      <p:sp>
        <p:nvSpPr>
          <p:cNvPr id="5" name="页脚占位符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1C7E52-9408-481B-B941-98A5E68B932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B14A5F-C891-4C14-A01F-53946E196C66}" type="datetimeFigureOut">
              <a:rPr lang="en-US" altLang="zh-CN"/>
              <a:pPr>
                <a:defRPr/>
              </a:pPr>
              <a:t>11-4-15</a:t>
            </a:fld>
            <a:endParaRPr lang="en-US" altLang="zh-CN"/>
          </a:p>
        </p:txBody>
      </p:sp>
      <p:sp>
        <p:nvSpPr>
          <p:cNvPr id="5" name="页脚占位符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7A401B-A6BB-453A-B5DA-21E8CDA7E4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73363" y="5105400"/>
            <a:ext cx="6172200" cy="1143000"/>
          </a:xfrm>
        </p:spPr>
        <p:txBody>
          <a:bodyPr/>
          <a:lstStyle>
            <a:lvl1pPr algn="l">
              <a:defRPr sz="4400"/>
            </a:lvl1pPr>
          </a:lstStyle>
          <a:p>
            <a:r>
              <a:rPr lang="zh-CN" altLang="en-US" smtClean="0"/>
              <a:t>单击此处编辑母版标题样式</a:t>
            </a:r>
            <a:endParaRPr lang="en-US" altLang="zh-CN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44800" y="4800600"/>
            <a:ext cx="6156325" cy="3810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000"/>
            </a:lvl1pPr>
          </a:lstStyle>
          <a:p>
            <a:r>
              <a:rPr lang="zh-CN" altLang="en-US" smtClean="0"/>
              <a:t>单击此处编辑母版副标题样式</a:t>
            </a:r>
            <a:endParaRPr lang="en-US" altLang="zh-C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248400"/>
            <a:ext cx="2133600" cy="244475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3454400" y="6308725"/>
            <a:ext cx="2133600" cy="244475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4C85E7C6-C9FE-4D98-9AD4-B67718C7D4E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87"/>
          <p:cNvGraphicFramePr>
            <a:graphicFrameLocks noChangeAspect="1"/>
          </p:cNvGraphicFramePr>
          <p:nvPr/>
        </p:nvGraphicFramePr>
        <p:xfrm>
          <a:off x="0" y="0"/>
          <a:ext cx="9144000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7" name="Image" r:id="rId4" imgW="13003175" imgH="2577778" progId="">
                  <p:embed/>
                </p:oleObj>
              </mc:Choice>
              <mc:Fallback>
                <p:oleObj name="Image" r:id="rId4" imgW="13003175" imgH="2577778" progId="">
                  <p:embed/>
                  <p:pic>
                    <p:nvPicPr>
                      <p:cNvPr id="0" name="Object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84" descr="p1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239000" y="190500"/>
            <a:ext cx="1450975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/>
            </a:lvl1pPr>
          </a:lstStyle>
          <a:p>
            <a:pPr>
              <a:defRPr/>
            </a:pPr>
            <a:fld id="{FA3B1681-3F82-4CF4-A94B-71D071B4D6E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87"/>
          <p:cNvGraphicFramePr>
            <a:graphicFrameLocks noChangeAspect="1"/>
          </p:cNvGraphicFramePr>
          <p:nvPr/>
        </p:nvGraphicFramePr>
        <p:xfrm>
          <a:off x="0" y="0"/>
          <a:ext cx="9144000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51" name="Image" r:id="rId3" imgW="13003175" imgH="2577778" progId="">
                  <p:embed/>
                </p:oleObj>
              </mc:Choice>
              <mc:Fallback>
                <p:oleObj name="Image" r:id="rId3" imgW="13003175" imgH="2577778" progId="">
                  <p:embed/>
                  <p:pic>
                    <p:nvPicPr>
                      <p:cNvPr id="0" name="Object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84" descr="p1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39000" y="190500"/>
            <a:ext cx="1450975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/>
            </a:lvl1pPr>
          </a:lstStyle>
          <a:p>
            <a:pPr>
              <a:defRPr/>
            </a:pPr>
            <a:fld id="{A385FC7B-84EB-4ADB-B8B9-5DACF813AAC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87"/>
          <p:cNvGraphicFramePr>
            <a:graphicFrameLocks noChangeAspect="1"/>
          </p:cNvGraphicFramePr>
          <p:nvPr/>
        </p:nvGraphicFramePr>
        <p:xfrm>
          <a:off x="0" y="0"/>
          <a:ext cx="9144000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5" name="Image" r:id="rId4" imgW="13003175" imgH="2577778" progId="">
                  <p:embed/>
                </p:oleObj>
              </mc:Choice>
              <mc:Fallback>
                <p:oleObj name="Image" r:id="rId4" imgW="13003175" imgH="2577778" progId="">
                  <p:embed/>
                  <p:pic>
                    <p:nvPicPr>
                      <p:cNvPr id="0" name="Object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84" descr="p1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239000" y="190500"/>
            <a:ext cx="1450975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3400" y="1611313"/>
            <a:ext cx="4019550" cy="4713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05350" y="1611313"/>
            <a:ext cx="4019550" cy="4713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/>
            </a:lvl1pPr>
          </a:lstStyle>
          <a:p>
            <a:pPr>
              <a:defRPr/>
            </a:pPr>
            <a:fld id="{794231EB-8AD2-4F31-8DB6-377A72C316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87"/>
          <p:cNvGraphicFramePr>
            <a:graphicFrameLocks noChangeAspect="1"/>
          </p:cNvGraphicFramePr>
          <p:nvPr/>
        </p:nvGraphicFramePr>
        <p:xfrm>
          <a:off x="0" y="0"/>
          <a:ext cx="9144000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9" name="Image" r:id="rId4" imgW="13003175" imgH="2577778" progId="">
                  <p:embed/>
                </p:oleObj>
              </mc:Choice>
              <mc:Fallback>
                <p:oleObj name="Image" r:id="rId4" imgW="13003175" imgH="2577778" progId="">
                  <p:embed/>
                  <p:pic>
                    <p:nvPicPr>
                      <p:cNvPr id="0" name="Object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84" descr="p1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239000" y="190500"/>
            <a:ext cx="1450975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/>
            </a:lvl1pPr>
          </a:lstStyle>
          <a:p>
            <a:pPr>
              <a:defRPr/>
            </a:pPr>
            <a:fld id="{F8C038D5-2466-4DE1-B895-069BDF7C2D9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87"/>
          <p:cNvGraphicFramePr>
            <a:graphicFrameLocks noChangeAspect="1"/>
          </p:cNvGraphicFramePr>
          <p:nvPr/>
        </p:nvGraphicFramePr>
        <p:xfrm>
          <a:off x="0" y="0"/>
          <a:ext cx="9144000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23" name="Image" r:id="rId4" imgW="13003175" imgH="2577778" progId="">
                  <p:embed/>
                </p:oleObj>
              </mc:Choice>
              <mc:Fallback>
                <p:oleObj name="Image" r:id="rId4" imgW="13003175" imgH="2577778" progId="">
                  <p:embed/>
                  <p:pic>
                    <p:nvPicPr>
                      <p:cNvPr id="0" name="Object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84" descr="p1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239000" y="190500"/>
            <a:ext cx="1450975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/>
            </a:lvl1pPr>
          </a:lstStyle>
          <a:p>
            <a:pPr>
              <a:defRPr/>
            </a:pPr>
            <a:fld id="{CF037078-EFBA-4453-B0EA-B27546F9746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87"/>
          <p:cNvGraphicFramePr>
            <a:graphicFrameLocks noChangeAspect="1"/>
          </p:cNvGraphicFramePr>
          <p:nvPr/>
        </p:nvGraphicFramePr>
        <p:xfrm>
          <a:off x="0" y="0"/>
          <a:ext cx="9144000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47" name="Image" r:id="rId4" imgW="13003175" imgH="2577778" progId="">
                  <p:embed/>
                </p:oleObj>
              </mc:Choice>
              <mc:Fallback>
                <p:oleObj name="Image" r:id="rId4" imgW="13003175" imgH="2577778" progId="">
                  <p:embed/>
                  <p:pic>
                    <p:nvPicPr>
                      <p:cNvPr id="0" name="Object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84" descr="p1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239000" y="190500"/>
            <a:ext cx="1450975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/>
            </a:lvl1pPr>
          </a:lstStyle>
          <a:p>
            <a:pPr>
              <a:defRPr/>
            </a:pPr>
            <a:fld id="{DA095614-A76E-4890-A5AC-F0ECF26F82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87"/>
          <p:cNvGraphicFramePr>
            <a:graphicFrameLocks noChangeAspect="1"/>
          </p:cNvGraphicFramePr>
          <p:nvPr/>
        </p:nvGraphicFramePr>
        <p:xfrm>
          <a:off x="0" y="0"/>
          <a:ext cx="9144000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1" name="Image" r:id="rId3" imgW="13003175" imgH="2577778" progId="">
                  <p:embed/>
                </p:oleObj>
              </mc:Choice>
              <mc:Fallback>
                <p:oleObj name="Image" r:id="rId3" imgW="13003175" imgH="2577778" progId="">
                  <p:embed/>
                  <p:pic>
                    <p:nvPicPr>
                      <p:cNvPr id="0" name="Object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84" descr="p1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39000" y="190500"/>
            <a:ext cx="1450975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/>
            </a:lvl1pPr>
          </a:lstStyle>
          <a:p>
            <a:pPr>
              <a:defRPr/>
            </a:pPr>
            <a:fld id="{31EE6D37-211E-4996-AA49-961434DB49B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C9B937-CF00-451C-BA92-4A16D3C496C3}" type="datetimeFigureOut">
              <a:rPr lang="en-US" altLang="zh-CN"/>
              <a:pPr>
                <a:defRPr/>
              </a:pPr>
              <a:t>11-4-15</a:t>
            </a:fld>
            <a:endParaRPr lang="en-US" altLang="zh-CN"/>
          </a:p>
        </p:txBody>
      </p:sp>
      <p:sp>
        <p:nvSpPr>
          <p:cNvPr id="5" name="页脚占位符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D978A2-BDB8-4D67-B3C3-2D3CC357C97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87"/>
          <p:cNvGraphicFramePr>
            <a:graphicFrameLocks noChangeAspect="1"/>
          </p:cNvGraphicFramePr>
          <p:nvPr/>
        </p:nvGraphicFramePr>
        <p:xfrm>
          <a:off x="0" y="0"/>
          <a:ext cx="9144000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95" name="Image" r:id="rId3" imgW="13003175" imgH="2577778" progId="">
                  <p:embed/>
                </p:oleObj>
              </mc:Choice>
              <mc:Fallback>
                <p:oleObj name="Image" r:id="rId3" imgW="13003175" imgH="2577778" progId="">
                  <p:embed/>
                  <p:pic>
                    <p:nvPicPr>
                      <p:cNvPr id="0" name="Object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84" descr="p1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39000" y="190500"/>
            <a:ext cx="1450975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/>
            </a:lvl1pPr>
          </a:lstStyle>
          <a:p>
            <a:pPr>
              <a:defRPr/>
            </a:pPr>
            <a:fld id="{43141F5B-2207-4610-B8A3-5507E1A5532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87"/>
          <p:cNvGraphicFramePr>
            <a:graphicFrameLocks noChangeAspect="1"/>
          </p:cNvGraphicFramePr>
          <p:nvPr/>
        </p:nvGraphicFramePr>
        <p:xfrm>
          <a:off x="0" y="0"/>
          <a:ext cx="9144000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19" name="Image" r:id="rId3" imgW="13003175" imgH="2577778" progId="">
                  <p:embed/>
                </p:oleObj>
              </mc:Choice>
              <mc:Fallback>
                <p:oleObj name="Image" r:id="rId3" imgW="13003175" imgH="2577778" progId="">
                  <p:embed/>
                  <p:pic>
                    <p:nvPicPr>
                      <p:cNvPr id="0" name="Object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84" descr="p1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39000" y="190500"/>
            <a:ext cx="1450975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/>
            </a:lvl1pPr>
          </a:lstStyle>
          <a:p>
            <a:pPr>
              <a:defRPr/>
            </a:pPr>
            <a:fld id="{C3F809CF-4136-4AB9-B45F-8DC80BA882B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87"/>
          <p:cNvGraphicFramePr>
            <a:graphicFrameLocks noChangeAspect="1"/>
          </p:cNvGraphicFramePr>
          <p:nvPr/>
        </p:nvGraphicFramePr>
        <p:xfrm>
          <a:off x="0" y="0"/>
          <a:ext cx="9144000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43" name="Image" r:id="rId3" imgW="13003175" imgH="2577778" progId="">
                  <p:embed/>
                </p:oleObj>
              </mc:Choice>
              <mc:Fallback>
                <p:oleObj name="Image" r:id="rId3" imgW="13003175" imgH="2577778" progId="">
                  <p:embed/>
                  <p:pic>
                    <p:nvPicPr>
                      <p:cNvPr id="0" name="Object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84" descr="p1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39000" y="190500"/>
            <a:ext cx="1450975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77025" y="609600"/>
            <a:ext cx="2047875" cy="5715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3400" y="609600"/>
            <a:ext cx="5991225" cy="5715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/>
            </a:lvl1pPr>
          </a:lstStyle>
          <a:p>
            <a:pPr>
              <a:defRPr/>
            </a:pPr>
            <a:fld id="{9989FAFE-0063-4AB3-9453-6F674DCBE7F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Media">
  <p:cSld name="标题，文本与媒体剪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87"/>
          <p:cNvGraphicFramePr>
            <a:graphicFrameLocks noChangeAspect="1"/>
          </p:cNvGraphicFramePr>
          <p:nvPr/>
        </p:nvGraphicFramePr>
        <p:xfrm>
          <a:off x="0" y="0"/>
          <a:ext cx="9144000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67" name="Image" r:id="rId3" imgW="13003175" imgH="2577778" progId="">
                  <p:embed/>
                </p:oleObj>
              </mc:Choice>
              <mc:Fallback>
                <p:oleObj name="Image" r:id="rId3" imgW="13003175" imgH="2577778" progId="">
                  <p:embed/>
                  <p:pic>
                    <p:nvPicPr>
                      <p:cNvPr id="0" name="Object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84" descr="p1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39000" y="190500"/>
            <a:ext cx="1450975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7391400" cy="563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828800"/>
            <a:ext cx="403860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媒体占位符 3"/>
          <p:cNvSpPr>
            <a:spLocks noGrp="1"/>
          </p:cNvSpPr>
          <p:nvPr>
            <p:ph type="media" sz="half" idx="2"/>
          </p:nvPr>
        </p:nvSpPr>
        <p:spPr>
          <a:xfrm>
            <a:off x="4648200" y="1828800"/>
            <a:ext cx="4038600" cy="44958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400800"/>
            <a:ext cx="2133600" cy="320675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400800"/>
            <a:ext cx="2133600" cy="320675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/>
            </a:lvl1pPr>
          </a:lstStyle>
          <a:p>
            <a:pPr>
              <a:defRPr/>
            </a:pPr>
            <a:fld id="{BB009637-A924-4339-B578-70E0CE2E994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>
            <a:spLocks/>
          </p:cNvSpPr>
          <p:nvPr/>
        </p:nvSpPr>
        <p:spPr bwMode="auto">
          <a:xfrm>
            <a:off x="0" y="4751388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5" name="任意多边形 4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E052752-0D9A-49AB-BBA3-19FE66E52EB4}" type="datetimeFigureOut">
              <a:rPr lang="en-US" altLang="zh-CN"/>
              <a:pPr>
                <a:defRPr/>
              </a:pPr>
              <a:t>11-4-15</a:t>
            </a:fld>
            <a:endParaRPr lang="en-US" alt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822F9D2-3C0A-44AE-B203-0EF593E56CA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BF57E8-CE8D-457A-91A4-1B7CBFA92F44}" type="datetimeFigureOut">
              <a:rPr lang="en-US" altLang="zh-CN"/>
              <a:pPr>
                <a:defRPr/>
              </a:pPr>
              <a:t>11-4-15</a:t>
            </a:fld>
            <a:endParaRPr lang="en-US" altLang="zh-CN"/>
          </a:p>
        </p:txBody>
      </p:sp>
      <p:sp>
        <p:nvSpPr>
          <p:cNvPr id="6" name="页脚占位符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717488-9BE5-4D97-892C-65731999B6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197B0A3-E82E-48DE-AB62-E46341FDEFC7}" type="datetimeFigureOut">
              <a:rPr lang="en-US" altLang="zh-CN"/>
              <a:pPr>
                <a:defRPr/>
              </a:pPr>
              <a:t>11-4-15</a:t>
            </a:fld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A6981AF-3AFE-42D6-A370-74A06C77B1D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/>
          <a:lstStyle>
            <a:lvl1pPr algn="l">
              <a:defRPr sz="46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D44E6E-0F21-4EFF-AA8E-4099261FB152}" type="datetimeFigureOut">
              <a:rPr lang="en-US" altLang="zh-CN"/>
              <a:pPr>
                <a:defRPr/>
              </a:pPr>
              <a:t>11-4-15</a:t>
            </a:fld>
            <a:endParaRPr lang="en-US" altLang="zh-CN"/>
          </a:p>
        </p:txBody>
      </p:sp>
      <p:sp>
        <p:nvSpPr>
          <p:cNvPr id="4" name="页脚占位符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2747EE-0480-43B9-9FDB-86358BCE8D2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D35B46-6FAE-4EF8-87E8-D6F71F5CA8DA}" type="datetimeFigureOut">
              <a:rPr lang="en-US" altLang="zh-CN"/>
              <a:pPr>
                <a:defRPr/>
              </a:pPr>
              <a:t>11-4-15</a:t>
            </a:fld>
            <a:endParaRPr lang="en-US" altLang="zh-CN"/>
          </a:p>
        </p:txBody>
      </p:sp>
      <p:sp>
        <p:nvSpPr>
          <p:cNvPr id="3" name="页脚占位符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3D98DD-641C-4B8B-8816-7663EDBFF7E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D9FAA47-91D4-470D-BD98-4EBDBA6E04CC}" type="datetimeFigureOut">
              <a:rPr lang="en-US" altLang="zh-CN"/>
              <a:pPr>
                <a:defRPr/>
              </a:pPr>
              <a:t>11-4-15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156575" y="6421438"/>
            <a:ext cx="762000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2C69830-87A4-4C60-89C4-17B0AC797A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C4D48A1-A1D9-4B84-91F2-87063EC16803}" type="datetimeFigureOut">
              <a:rPr lang="en-US" altLang="zh-CN"/>
              <a:pPr>
                <a:defRPr/>
              </a:pPr>
              <a:t>11-4-15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42CB961-CE65-4572-8374-C3337D0F532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4" Type="http://schemas.openxmlformats.org/officeDocument/2006/relationships/vmlDrawing" Target="../drawings/vmlDrawing1.vml"/><Relationship Id="rId15" Type="http://schemas.openxmlformats.org/officeDocument/2006/relationships/oleObject" Target="../embeddings/oleObject1.bin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>
            <a:spLocks/>
          </p:cNvSpPr>
          <p:nvPr/>
        </p:nvSpPr>
        <p:spPr bwMode="auto">
          <a:xfrm>
            <a:off x="0" y="4751388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16" name="任意多边形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1028" name="标题占位符 8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7467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9" name="文本占位符 29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7467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457200" y="6421438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>
            <a:lvl1pPr>
              <a:defRPr sz="1000" smtClean="0">
                <a:solidFill>
                  <a:srgbClr val="9B9A98"/>
                </a:solidFill>
              </a:defRPr>
            </a:lvl1pPr>
          </a:lstStyle>
          <a:p>
            <a:pPr>
              <a:defRPr/>
            </a:pPr>
            <a:fld id="{8886D706-10D9-470B-8AEC-4818767B2415}" type="datetimeFigureOut">
              <a:rPr lang="en-US" altLang="zh-CN"/>
              <a:pPr>
                <a:defRPr/>
              </a:pPr>
              <a:t>11-4-15</a:t>
            </a:fld>
            <a:endParaRPr lang="en-US" altLang="zh-CN"/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3124200" y="6421438"/>
            <a:ext cx="2895600" cy="365125"/>
          </a:xfrm>
          <a:prstGeom prst="rect">
            <a:avLst/>
          </a:prstGeom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ctr">
              <a:defRPr sz="1000" smtClean="0">
                <a:solidFill>
                  <a:srgbClr val="9B9A98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9B9A98"/>
                </a:solidFill>
              </a:defRPr>
            </a:lvl1pPr>
          </a:lstStyle>
          <a:p>
            <a:pPr>
              <a:defRPr/>
            </a:pPr>
            <a:fld id="{C0AF6677-F593-40A9-A115-CD25BE872E8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48" r:id="rId1"/>
    <p:sldLayoutId id="2147483742" r:id="rId2"/>
    <p:sldLayoutId id="2147483749" r:id="rId3"/>
    <p:sldLayoutId id="2147483743" r:id="rId4"/>
    <p:sldLayoutId id="2147483750" r:id="rId5"/>
    <p:sldLayoutId id="2147483744" r:id="rId6"/>
    <p:sldLayoutId id="2147483745" r:id="rId7"/>
    <p:sldLayoutId id="2147483751" r:id="rId8"/>
    <p:sldLayoutId id="2147483752" r:id="rId9"/>
    <p:sldLayoutId id="2147483746" r:id="rId10"/>
    <p:sldLayoutId id="2147483747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/>
        </a:defRPr>
      </a:lvl5pPr>
      <a:lvl6pPr marL="457200" algn="l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/>
        </a:defRPr>
      </a:lvl6pPr>
      <a:lvl7pPr marL="914400" algn="l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/>
        </a:defRPr>
      </a:lvl7pPr>
      <a:lvl8pPr marL="1371600" algn="l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/>
        </a:defRPr>
      </a:lvl8pPr>
      <a:lvl9pPr marL="1828800" algn="l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/>
        </a:defRPr>
      </a:lvl9pPr>
    </p:titleStyle>
    <p:bodyStyle>
      <a:lvl1pPr marL="419100" indent="-3825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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1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Wingdings 2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4888" indent="-2555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Arial" pitchFamily="34" charset="0"/>
        <a:buChar char="○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79525" indent="-236538" algn="l" rtl="0" eaLnBrk="0" fontAlgn="base" hangingPunct="0">
        <a:spcBef>
          <a:spcPct val="20000"/>
        </a:spcBef>
        <a:spcAft>
          <a:spcPct val="0"/>
        </a:spcAft>
        <a:buClr>
          <a:srgbClr val="8D89A4"/>
        </a:buClr>
        <a:buSzPct val="90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89075" indent="-182563" algn="l" rtl="0" eaLnBrk="0" fontAlgn="base" hangingPunct="0">
        <a:spcBef>
          <a:spcPct val="20000"/>
        </a:spcBef>
        <a:spcAft>
          <a:spcPct val="0"/>
        </a:spcAft>
        <a:buClr>
          <a:srgbClr val="748560"/>
        </a:buClr>
        <a:buSzPct val="100000"/>
        <a:buFont typeface="Arial" pitchFamily="34" charset="0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87"/>
          <p:cNvGraphicFramePr>
            <a:graphicFrameLocks noChangeAspect="1"/>
          </p:cNvGraphicFramePr>
          <p:nvPr/>
        </p:nvGraphicFramePr>
        <p:xfrm>
          <a:off x="0" y="0"/>
          <a:ext cx="9144000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Image" r:id="rId15" imgW="13003175" imgH="2577778" progId="">
                  <p:embed/>
                </p:oleObj>
              </mc:Choice>
              <mc:Fallback>
                <p:oleObj name="Image" r:id="rId15" imgW="13003175" imgH="2577778" progId="">
                  <p:embed/>
                  <p:pic>
                    <p:nvPicPr>
                      <p:cNvPr id="0" name="Object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22945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C0C0C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533400" y="1611313"/>
            <a:ext cx="8191500" cy="4713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altLang="zh-CN" smtClean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7315200" y="6461125"/>
            <a:ext cx="1752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solidFill>
                  <a:srgbClr val="003366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4191000" y="6477000"/>
            <a:ext cx="8382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1">
                <a:solidFill>
                  <a:srgbClr val="003366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BFE39543-AAFD-437D-8D83-22268915BBE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2054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533400" y="609600"/>
            <a:ext cx="64008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 smtClean="0"/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293688" y="6477000"/>
            <a:ext cx="19050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solidFill>
                  <a:srgbClr val="003366"/>
                </a:solidFill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pic>
        <p:nvPicPr>
          <p:cNvPr id="2056" name="Picture 84" descr="p12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7239000" y="190500"/>
            <a:ext cx="1450975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6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4.jpeg"/><Relationship Id="rId5" Type="http://schemas.openxmlformats.org/officeDocument/2006/relationships/image" Target="../media/image17.jpeg"/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image" Target="../media/image4.jpeg"/><Relationship Id="rId1" Type="http://schemas.openxmlformats.org/officeDocument/2006/relationships/themeOverride" Target="../theme/themeOverride2.xml"/><Relationship Id="rId2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oleObject" Target="../embeddings/oleObject15.bin"/><Relationship Id="rId5" Type="http://schemas.openxmlformats.org/officeDocument/2006/relationships/image" Target="../media/image18.wmf"/><Relationship Id="rId6" Type="http://schemas.openxmlformats.org/officeDocument/2006/relationships/oleObject" Target="../embeddings/oleObject16.bin"/><Relationship Id="rId7" Type="http://schemas.openxmlformats.org/officeDocument/2006/relationships/image" Target="../media/image19.w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oleObject" Target="../embeddings/oleObject13.bin"/><Relationship Id="rId8" Type="http://schemas.openxmlformats.org/officeDocument/2006/relationships/image" Target="../media/image5.emf"/><Relationship Id="rId9" Type="http://schemas.openxmlformats.org/officeDocument/2006/relationships/oleObject" Target="../embeddings/oleObject14.bin"/><Relationship Id="rId10" Type="http://schemas.openxmlformats.org/officeDocument/2006/relationships/image" Target="../media/image6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347864" y="1844674"/>
            <a:ext cx="5688632" cy="2016125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PCA</a:t>
            </a:r>
            <a:r>
              <a:rPr lang="zh-CN" alt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在计算机图形学中的应用</a:t>
            </a:r>
            <a:endParaRPr lang="en-US" altLang="zh-CN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gray">
          <a:xfrm>
            <a:off x="3563888" y="3860800"/>
            <a:ext cx="5248721" cy="172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altLang="zh-CN" sz="3600" b="1" kern="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Yanci</a:t>
            </a:r>
            <a:r>
              <a:rPr lang="en-US" altLang="zh-CN" sz="36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Zhang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609600"/>
            <a:ext cx="6400800" cy="87471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宋体" pitchFamily="2" charset="-122"/>
                <a:cs typeface="Segoe UI" pitchFamily="34" charset="0"/>
              </a:rPr>
              <a:t>点云数据的表达</a:t>
            </a:r>
            <a:endParaRPr lang="zh-CN" altLang="en-US" sz="48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宋体" pitchFamily="2" charset="-122"/>
              <a:cs typeface="Segoe UI" pitchFamily="34" charset="0"/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739900"/>
            <a:ext cx="8215313" cy="4713288"/>
          </a:xfrm>
        </p:spPr>
        <p:txBody>
          <a:bodyPr/>
          <a:lstStyle/>
          <a:p>
            <a:pPr eaLnBrk="1" hangingPunct="1"/>
            <a:r>
              <a:rPr lang="zh-CN" altLang="en-US" b="1" dirty="0" smtClean="0">
                <a:solidFill>
                  <a:srgbClr val="002060"/>
                </a:solidFill>
                <a:latin typeface="Shonar Bangla" pitchFamily="34" charset="0"/>
                <a:ea typeface="方正姚体" pitchFamily="2" charset="-122"/>
                <a:cs typeface="Shonar Bangla" pitchFamily="34" charset="0"/>
              </a:rPr>
              <a:t>绘制时直接根据</a:t>
            </a:r>
            <a:r>
              <a:rPr lang="en-US" altLang="zh-CN" b="1" dirty="0" smtClean="0">
                <a:solidFill>
                  <a:srgbClr val="002060"/>
                </a:solidFill>
                <a:latin typeface="Shonar Bangla" pitchFamily="34" charset="0"/>
                <a:ea typeface="方正姚体" pitchFamily="2" charset="-122"/>
                <a:cs typeface="Shonar Bangla" pitchFamily="34" charset="0"/>
              </a:rPr>
              <a:t>PCA</a:t>
            </a:r>
            <a:r>
              <a:rPr lang="zh-CN" altLang="en-US" b="1" dirty="0" smtClean="0">
                <a:solidFill>
                  <a:srgbClr val="002060"/>
                </a:solidFill>
                <a:latin typeface="Shonar Bangla" pitchFamily="34" charset="0"/>
                <a:ea typeface="方正姚体" pitchFamily="2" charset="-122"/>
                <a:cs typeface="Shonar Bangla" pitchFamily="34" charset="0"/>
              </a:rPr>
              <a:t>确定的分布重新随机生成点云数据</a:t>
            </a:r>
            <a:endParaRPr lang="en-US" altLang="zh-CN" b="1" dirty="0" smtClean="0">
              <a:solidFill>
                <a:srgbClr val="002060"/>
              </a:solidFill>
              <a:latin typeface="Shonar Bangla" pitchFamily="34" charset="0"/>
              <a:ea typeface="方正姚体" pitchFamily="2" charset="-122"/>
              <a:cs typeface="Shonar Bangla" pitchFamily="34" charset="0"/>
            </a:endParaRPr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833436"/>
            <a:ext cx="7118573" cy="3691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5847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3"/>
          <p:cNvSpPr>
            <a:spLocks noGrp="1" noChangeArrowheads="1"/>
          </p:cNvSpPr>
          <p:nvPr>
            <p:ph idx="1"/>
          </p:nvPr>
        </p:nvSpPr>
        <p:spPr>
          <a:xfrm>
            <a:off x="532800" y="1738800"/>
            <a:ext cx="8229600" cy="4525962"/>
          </a:xfrm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zh-CN" altLang="en-US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检测两个或多个物体之间是否相交</a:t>
            </a:r>
            <a:endParaRPr lang="en-US" altLang="zh-CN" b="1" dirty="0" smtClean="0">
              <a:solidFill>
                <a:srgbClr val="002060"/>
              </a:solidFill>
              <a:latin typeface="仿宋" pitchFamily="49" charset="-122"/>
              <a:ea typeface="仿宋" pitchFamily="49" charset="-122"/>
              <a:cs typeface="Shonar Bangla" pitchFamily="34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zh-CN" altLang="en-US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广泛用于游戏、物理仿真等应用</a:t>
            </a:r>
            <a:endParaRPr dirty="0">
              <a:ea typeface="仿宋" pitchFamily="49" charset="-122"/>
            </a:endParaRPr>
          </a:p>
        </p:txBody>
      </p:sp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609600"/>
            <a:ext cx="6400800" cy="890574"/>
          </a:xfrm>
        </p:spPr>
        <p:txBody>
          <a:bodyPr/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zh-CN" altLang="en-US" sz="4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宋体" pitchFamily="2" charset="-122"/>
                <a:cs typeface="Segoe UI" pitchFamily="34" charset="0"/>
              </a:rPr>
              <a:t>碰撞检测</a:t>
            </a:r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780928"/>
            <a:ext cx="5178152" cy="3883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2636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3"/>
          <p:cNvSpPr>
            <a:spLocks noGrp="1" noChangeArrowheads="1"/>
          </p:cNvSpPr>
          <p:nvPr>
            <p:ph idx="1"/>
          </p:nvPr>
        </p:nvSpPr>
        <p:spPr>
          <a:xfrm>
            <a:off x="532800" y="1738800"/>
            <a:ext cx="8229600" cy="4525962"/>
          </a:xfrm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zh-CN" altLang="en-US" b="1" dirty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两</a:t>
            </a:r>
            <a:r>
              <a:rPr lang="zh-CN" altLang="en-US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个物体</a:t>
            </a:r>
            <a:r>
              <a:rPr lang="en-US" altLang="zh-CN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A,B</a:t>
            </a:r>
            <a:r>
              <a:rPr lang="zh-CN" altLang="en-US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，对应两个三角形几何</a:t>
            </a:r>
            <a:r>
              <a:rPr lang="en-US" altLang="zh-CN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S={S</a:t>
            </a:r>
            <a:r>
              <a:rPr lang="en-US" altLang="zh-CN" b="1" baseline="-25000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1</a:t>
            </a:r>
            <a:r>
              <a:rPr lang="en-US" altLang="zh-CN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,S</a:t>
            </a:r>
            <a:r>
              <a:rPr lang="en-US" altLang="zh-CN" b="1" baseline="-25000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2</a:t>
            </a:r>
            <a:r>
              <a:rPr lang="en-US" altLang="zh-CN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,…,</a:t>
            </a:r>
            <a:r>
              <a:rPr lang="en-US" altLang="zh-CN" b="1" dirty="0" err="1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S</a:t>
            </a:r>
            <a:r>
              <a:rPr lang="en-US" altLang="zh-CN" b="1" baseline="-25000" dirty="0" err="1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n</a:t>
            </a:r>
            <a:r>
              <a:rPr lang="zh-CN" altLang="en-US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｝和</a:t>
            </a:r>
            <a:r>
              <a:rPr lang="en-US" altLang="zh-CN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T=</a:t>
            </a:r>
            <a:r>
              <a:rPr lang="zh-CN" altLang="en-US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｛</a:t>
            </a:r>
            <a:r>
              <a:rPr lang="en-US" altLang="zh-CN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T</a:t>
            </a:r>
            <a:r>
              <a:rPr lang="en-US" altLang="zh-CN" b="1" baseline="-25000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1</a:t>
            </a:r>
            <a:r>
              <a:rPr lang="en-US" altLang="zh-CN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,T</a:t>
            </a:r>
            <a:r>
              <a:rPr lang="en-US" altLang="zh-CN" b="1" baseline="-25000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2</a:t>
            </a:r>
            <a:r>
              <a:rPr lang="en-US" altLang="zh-CN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,…,T</a:t>
            </a:r>
            <a:r>
              <a:rPr lang="en-US" altLang="zh-CN" b="1" baseline="-25000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m</a:t>
            </a:r>
            <a:r>
              <a:rPr lang="en-US" altLang="zh-CN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}</a:t>
            </a:r>
          </a:p>
          <a:p>
            <a:pPr eaLnBrk="1" hangingPunct="1">
              <a:spcBef>
                <a:spcPts val="600"/>
              </a:spcBef>
            </a:pPr>
            <a:r>
              <a:rPr lang="zh-CN" altLang="en-US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物体</a:t>
            </a:r>
            <a:r>
              <a:rPr lang="en-US" altLang="zh-CN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A</a:t>
            </a:r>
            <a:r>
              <a:rPr lang="zh-CN" altLang="en-US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和</a:t>
            </a:r>
            <a:r>
              <a:rPr lang="en-US" altLang="zh-CN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B</a:t>
            </a:r>
            <a:r>
              <a:rPr lang="zh-CN" altLang="en-US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是否发生碰撞？</a:t>
            </a:r>
            <a:endParaRPr lang="en-US" altLang="zh-CN" b="1" dirty="0" smtClean="0">
              <a:solidFill>
                <a:srgbClr val="002060"/>
              </a:solidFill>
              <a:latin typeface="仿宋" pitchFamily="49" charset="-122"/>
              <a:ea typeface="仿宋" pitchFamily="49" charset="-122"/>
              <a:cs typeface="Shonar Bangla" pitchFamily="34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zh-CN" altLang="en-US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最直接的方法：</a:t>
            </a:r>
            <a:endParaRPr lang="en-US" altLang="zh-CN" b="1" dirty="0" smtClean="0">
              <a:solidFill>
                <a:srgbClr val="002060"/>
              </a:solidFill>
              <a:latin typeface="仿宋" pitchFamily="49" charset="-122"/>
              <a:ea typeface="仿宋" pitchFamily="49" charset="-122"/>
              <a:cs typeface="Shonar Bangla" pitchFamily="34" charset="0"/>
            </a:endParaRPr>
          </a:p>
          <a:p>
            <a:pPr lvl="1" eaLnBrk="1" hangingPunct="1">
              <a:spcBef>
                <a:spcPts val="600"/>
              </a:spcBef>
            </a:pPr>
            <a:r>
              <a:rPr lang="zh-CN" altLang="en-US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检测</a:t>
            </a:r>
            <a:r>
              <a:rPr lang="en-US" altLang="zh-CN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S</a:t>
            </a:r>
            <a:r>
              <a:rPr lang="en-US" altLang="zh-CN" b="1" baseline="-25000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i</a:t>
            </a:r>
            <a:r>
              <a:rPr lang="zh-CN" altLang="en-US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和</a:t>
            </a:r>
            <a:r>
              <a:rPr lang="en-US" altLang="zh-CN" b="1" dirty="0" err="1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T</a:t>
            </a:r>
            <a:r>
              <a:rPr lang="en-US" altLang="zh-CN" b="1" baseline="-25000" dirty="0" err="1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j</a:t>
            </a:r>
            <a:r>
              <a:rPr lang="zh-CN" altLang="en-US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是否相交</a:t>
            </a:r>
            <a:endParaRPr lang="en-US" altLang="zh-CN" b="1" dirty="0" smtClean="0">
              <a:solidFill>
                <a:srgbClr val="002060"/>
              </a:solidFill>
              <a:latin typeface="仿宋" pitchFamily="49" charset="-122"/>
              <a:ea typeface="仿宋" pitchFamily="49" charset="-122"/>
              <a:cs typeface="Shonar Bangla" pitchFamily="34" charset="0"/>
            </a:endParaRPr>
          </a:p>
          <a:p>
            <a:pPr lvl="1" eaLnBrk="1" hangingPunct="1">
              <a:spcBef>
                <a:spcPts val="600"/>
              </a:spcBef>
            </a:pPr>
            <a:r>
              <a:rPr lang="zh-CN" altLang="en-US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一共</a:t>
            </a:r>
            <a:r>
              <a:rPr lang="en-US" altLang="zh-CN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n*m</a:t>
            </a:r>
            <a:r>
              <a:rPr lang="zh-CN" altLang="en-US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个判断</a:t>
            </a:r>
            <a:endParaRPr lang="en-US" altLang="zh-CN" b="1" dirty="0" smtClean="0">
              <a:solidFill>
                <a:srgbClr val="002060"/>
              </a:solidFill>
              <a:latin typeface="仿宋" pitchFamily="49" charset="-122"/>
              <a:ea typeface="仿宋" pitchFamily="49" charset="-122"/>
              <a:cs typeface="Shonar Bangla" pitchFamily="34" charset="0"/>
            </a:endParaRPr>
          </a:p>
          <a:p>
            <a:pPr lvl="1" eaLnBrk="1" hangingPunct="1">
              <a:spcBef>
                <a:spcPts val="600"/>
              </a:spcBef>
            </a:pPr>
            <a:r>
              <a:rPr lang="zh-CN" altLang="en-US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非常耗时</a:t>
            </a:r>
            <a:endParaRPr lang="en-US" altLang="zh-CN" b="1" dirty="0" smtClean="0">
              <a:solidFill>
                <a:srgbClr val="002060"/>
              </a:solidFill>
              <a:latin typeface="仿宋" pitchFamily="49" charset="-122"/>
              <a:ea typeface="仿宋" pitchFamily="49" charset="-122"/>
              <a:cs typeface="Shonar Bangla" pitchFamily="34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zh-CN" altLang="en-US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利用包围体技术加速判断</a:t>
            </a:r>
            <a:endParaRPr dirty="0">
              <a:ea typeface="仿宋" pitchFamily="49" charset="-122"/>
            </a:endParaRPr>
          </a:p>
        </p:txBody>
      </p:sp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609600"/>
            <a:ext cx="6400800" cy="890574"/>
          </a:xfrm>
        </p:spPr>
        <p:txBody>
          <a:bodyPr/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zh-CN" altLang="en-US" sz="4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宋体" pitchFamily="2" charset="-122"/>
                <a:cs typeface="Segoe UI" pitchFamily="34" charset="0"/>
              </a:rPr>
              <a:t>碰撞检测</a:t>
            </a:r>
          </a:p>
        </p:txBody>
      </p:sp>
    </p:spTree>
    <p:extLst>
      <p:ext uri="{BB962C8B-B14F-4D97-AF65-F5344CB8AC3E}">
        <p14:creationId xmlns:p14="http://schemas.microsoft.com/office/powerpoint/2010/main" val="2307894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3"/>
          <p:cNvSpPr>
            <a:spLocks noGrp="1" noChangeArrowheads="1"/>
          </p:cNvSpPr>
          <p:nvPr>
            <p:ph idx="1"/>
          </p:nvPr>
        </p:nvSpPr>
        <p:spPr>
          <a:xfrm>
            <a:off x="532800" y="1738800"/>
            <a:ext cx="8229600" cy="4525962"/>
          </a:xfrm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zh-CN" b="1" dirty="0" err="1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一组矛盾的目标</a:t>
            </a:r>
            <a:r>
              <a:rPr lang="en-US" altLang="zh-CN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：</a:t>
            </a:r>
          </a:p>
          <a:p>
            <a:pPr lvl="1" eaLnBrk="1" hangingPunct="1"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sz="2400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包围体把物体包裹得越紧越好</a:t>
            </a:r>
          </a:p>
          <a:p>
            <a:pPr lvl="1" eaLnBrk="1" hangingPunct="1"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sz="2400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当物体发生变形时，对包围体的更新的开销越低越好</a:t>
            </a:r>
          </a:p>
          <a:p>
            <a:pPr lvl="1" eaLnBrk="1" hangingPunct="1"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sz="2400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包围体的相交测试越快越好</a:t>
            </a:r>
          </a:p>
          <a:p>
            <a:pPr eaLnBrk="1" hangingPunct="1"/>
            <a:endParaRPr dirty="0">
              <a:ea typeface="仿宋" pitchFamily="49" charset="-122"/>
            </a:endParaRPr>
          </a:p>
        </p:txBody>
      </p:sp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609600"/>
            <a:ext cx="6400800" cy="890574"/>
          </a:xfrm>
        </p:spPr>
        <p:txBody>
          <a:bodyPr/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zh-CN" altLang="en-US" sz="4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宋体" pitchFamily="2" charset="-122"/>
                <a:cs typeface="Segoe UI" pitchFamily="34" charset="0"/>
              </a:rPr>
              <a:t>包围体的选择</a:t>
            </a:r>
          </a:p>
        </p:txBody>
      </p:sp>
      <p:pic>
        <p:nvPicPr>
          <p:cNvPr id="6042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4000504"/>
            <a:ext cx="7239000" cy="221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3"/>
          <p:cNvSpPr>
            <a:spLocks noGrp="1" noChangeArrowheads="1"/>
          </p:cNvSpPr>
          <p:nvPr>
            <p:ph idx="1"/>
          </p:nvPr>
        </p:nvSpPr>
        <p:spPr>
          <a:xfrm>
            <a:off x="532800" y="1738800"/>
            <a:ext cx="8229600" cy="4525962"/>
          </a:xfrm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zh-CN" altLang="en-US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物体</a:t>
            </a:r>
            <a:r>
              <a:rPr lang="en-US" altLang="zh-CN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A,B</a:t>
            </a:r>
            <a:r>
              <a:rPr lang="zh-CN" altLang="en-US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对应两个三角形几何</a:t>
            </a:r>
            <a:r>
              <a:rPr lang="en-US" altLang="zh-CN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S={S</a:t>
            </a:r>
            <a:r>
              <a:rPr lang="en-US" altLang="zh-CN" b="1" baseline="-25000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1</a:t>
            </a:r>
            <a:r>
              <a:rPr lang="en-US" altLang="zh-CN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,S</a:t>
            </a:r>
            <a:r>
              <a:rPr lang="en-US" altLang="zh-CN" b="1" baseline="-25000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2</a:t>
            </a:r>
            <a:r>
              <a:rPr lang="en-US" altLang="zh-CN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,…,</a:t>
            </a:r>
            <a:r>
              <a:rPr lang="en-US" altLang="zh-CN" b="1" dirty="0" err="1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S</a:t>
            </a:r>
            <a:r>
              <a:rPr lang="en-US" altLang="zh-CN" b="1" baseline="-25000" dirty="0" err="1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n</a:t>
            </a:r>
            <a:r>
              <a:rPr lang="zh-CN" altLang="en-US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｝和</a:t>
            </a:r>
            <a:r>
              <a:rPr lang="en-US" altLang="zh-CN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T=</a:t>
            </a:r>
            <a:r>
              <a:rPr lang="zh-CN" altLang="en-US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｛</a:t>
            </a:r>
            <a:r>
              <a:rPr lang="en-US" altLang="zh-CN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T</a:t>
            </a:r>
            <a:r>
              <a:rPr lang="en-US" altLang="zh-CN" b="1" baseline="-25000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1</a:t>
            </a:r>
            <a:r>
              <a:rPr lang="en-US" altLang="zh-CN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,T</a:t>
            </a:r>
            <a:r>
              <a:rPr lang="en-US" altLang="zh-CN" b="1" baseline="-25000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2</a:t>
            </a:r>
            <a:r>
              <a:rPr lang="en-US" altLang="zh-CN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,…,T</a:t>
            </a:r>
            <a:r>
              <a:rPr lang="en-US" altLang="zh-CN" b="1" baseline="-25000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m</a:t>
            </a:r>
            <a:r>
              <a:rPr lang="en-US" altLang="zh-CN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}</a:t>
            </a:r>
            <a:r>
              <a:rPr lang="zh-CN" altLang="en-US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为原始特征</a:t>
            </a:r>
            <a:endParaRPr lang="en-US" altLang="zh-CN" b="1" dirty="0" smtClean="0">
              <a:solidFill>
                <a:srgbClr val="002060"/>
              </a:solidFill>
              <a:latin typeface="仿宋" pitchFamily="49" charset="-122"/>
              <a:ea typeface="仿宋" pitchFamily="49" charset="-122"/>
              <a:cs typeface="Shonar Bangla" pitchFamily="34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zh-CN" altLang="en-US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构造包围体将原始特征转化为新的特征</a:t>
            </a:r>
            <a:endParaRPr lang="en-US" altLang="zh-CN" b="1" dirty="0" smtClean="0">
              <a:solidFill>
                <a:srgbClr val="002060"/>
              </a:solidFill>
              <a:latin typeface="仿宋" pitchFamily="49" charset="-122"/>
              <a:ea typeface="仿宋" pitchFamily="49" charset="-122"/>
              <a:cs typeface="Shonar Bangla" pitchFamily="34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zh-CN" altLang="en-US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新的特征可以加速碰撞检测</a:t>
            </a:r>
            <a:endParaRPr lang="en-US" altLang="zh-CN" b="1" dirty="0" smtClean="0">
              <a:solidFill>
                <a:srgbClr val="002060"/>
              </a:solidFill>
              <a:latin typeface="仿宋" pitchFamily="49" charset="-122"/>
              <a:ea typeface="仿宋" pitchFamily="49" charset="-122"/>
              <a:cs typeface="Shonar Bangla" pitchFamily="34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zh-CN" altLang="en-US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不同的包围体技术生成不同的新特征</a:t>
            </a:r>
            <a:endParaRPr dirty="0">
              <a:ea typeface="仿宋" pitchFamily="49" charset="-122"/>
            </a:endParaRPr>
          </a:p>
        </p:txBody>
      </p:sp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609600"/>
            <a:ext cx="6400800" cy="890574"/>
          </a:xfrm>
        </p:spPr>
        <p:txBody>
          <a:bodyPr/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zh-CN" altLang="en-US" sz="4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宋体" pitchFamily="2" charset="-122"/>
                <a:cs typeface="Segoe UI" pitchFamily="34" charset="0"/>
              </a:rPr>
              <a:t>模式识别的观点</a:t>
            </a:r>
          </a:p>
        </p:txBody>
      </p:sp>
    </p:spTree>
    <p:extLst>
      <p:ext uri="{BB962C8B-B14F-4D97-AF65-F5344CB8AC3E}">
        <p14:creationId xmlns:p14="http://schemas.microsoft.com/office/powerpoint/2010/main" val="2598273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3"/>
          <p:cNvSpPr>
            <a:spLocks noGrp="1" noChangeArrowheads="1"/>
          </p:cNvSpPr>
          <p:nvPr>
            <p:ph idx="1"/>
          </p:nvPr>
        </p:nvSpPr>
        <p:spPr>
          <a:xfrm>
            <a:off x="532800" y="1738800"/>
            <a:ext cx="8229600" cy="4525962"/>
          </a:xfrm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b="1" dirty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包含该对象的最小球体</a:t>
            </a:r>
          </a:p>
          <a:p>
            <a:pPr eaLnBrk="1" hangingPunct="1">
              <a:spcBef>
                <a:spcPts val="600"/>
              </a:spcBef>
            </a:pPr>
            <a:r>
              <a:rPr b="1" dirty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如果球心距离小于半径之和，则二包围球相交</a:t>
            </a:r>
          </a:p>
          <a:p>
            <a:pPr eaLnBrk="1" hangingPunct="1">
              <a:spcBef>
                <a:spcPts val="600"/>
              </a:spcBef>
            </a:pPr>
            <a:r>
              <a:rPr b="1" dirty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包围球</a:t>
            </a:r>
          </a:p>
          <a:p>
            <a:pPr lvl="1" eaLnBrk="1" hangingPunct="1">
              <a:spcBef>
                <a:spcPts val="600"/>
              </a:spcBef>
              <a:buFont typeface="Wingdings" pitchFamily="2" charset="2"/>
              <a:buChar char="ü"/>
            </a:pPr>
            <a:r>
              <a:rPr lang="zh-CN" altLang="en-US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 构造简单，相交测试快；</a:t>
            </a:r>
          </a:p>
          <a:p>
            <a:pPr marL="742950" lvl="2" indent="-342900" eaLnBrk="1" hangingPunct="1">
              <a:spcBef>
                <a:spcPts val="600"/>
              </a:spcBef>
              <a:buFont typeface="Wingdings" pitchFamily="2" charset="2"/>
              <a:buChar char="ü"/>
            </a:pPr>
            <a:r>
              <a:rPr lang="zh-CN" altLang="en-US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 紧密性较差</a:t>
            </a:r>
          </a:p>
        </p:txBody>
      </p:sp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609600"/>
            <a:ext cx="6400800" cy="890574"/>
          </a:xfrm>
        </p:spPr>
        <p:txBody>
          <a:bodyPr/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zh-CN" altLang="en-US" sz="4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宋体" pitchFamily="2" charset="-122"/>
                <a:cs typeface="Segoe UI" pitchFamily="34" charset="0"/>
              </a:rPr>
              <a:t>包围球</a:t>
            </a:r>
            <a:endParaRPr lang="zh-CN" altLang="zh-CN" sz="48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宋体" pitchFamily="2" charset="-122"/>
              <a:cs typeface="Segoe UI" pitchFamily="34" charset="0"/>
            </a:endParaRPr>
          </a:p>
        </p:txBody>
      </p:sp>
      <p:pic>
        <p:nvPicPr>
          <p:cNvPr id="62468" name="Picture 7" descr="bobic_03"/>
          <p:cNvPicPr>
            <a:picLocks noChangeAspect="1" noChangeArrowheads="1"/>
          </p:cNvPicPr>
          <p:nvPr/>
        </p:nvPicPr>
        <p:blipFill>
          <a:blip r:embed="rId3">
            <a:lum bright="-30000"/>
          </a:blip>
          <a:srcRect/>
          <a:stretch>
            <a:fillRect/>
          </a:stretch>
        </p:blipFill>
        <p:spPr bwMode="auto">
          <a:xfrm>
            <a:off x="3203575" y="4221163"/>
            <a:ext cx="2519363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609600"/>
            <a:ext cx="6400800" cy="890574"/>
          </a:xfrm>
        </p:spPr>
        <p:txBody>
          <a:bodyPr/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zh-CN" altLang="en-US" sz="4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宋体" pitchFamily="2" charset="-122"/>
                <a:cs typeface="Segoe UI" pitchFamily="34" charset="0"/>
              </a:rPr>
              <a:t>轴向包围体</a:t>
            </a:r>
            <a:r>
              <a:rPr lang="zh-CN" altLang="zh-CN" sz="4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宋体" pitchFamily="2" charset="-122"/>
                <a:cs typeface="Segoe UI" pitchFamily="34" charset="0"/>
              </a:rPr>
              <a:t>AABB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idx="1"/>
          </p:nvPr>
        </p:nvSpPr>
        <p:spPr>
          <a:xfrm>
            <a:off x="532800" y="1738800"/>
            <a:ext cx="8229600" cy="4525962"/>
          </a:xfrm>
        </p:spPr>
        <p:txBody>
          <a:bodyPr/>
          <a:lstStyle/>
          <a:p>
            <a:pPr algn="just" eaLnBrk="1" hangingPunct="1">
              <a:spcBef>
                <a:spcPts val="600"/>
              </a:spcBef>
            </a:pPr>
            <a:r>
              <a:rPr lang="en-US" altLang="zh-CN" b="1" dirty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AABB: Axis Aligned Bounding Box</a:t>
            </a:r>
          </a:p>
          <a:p>
            <a:pPr algn="just" eaLnBrk="1" hangingPunct="1">
              <a:spcBef>
                <a:spcPts val="600"/>
              </a:spcBef>
            </a:pPr>
            <a:r>
              <a:rPr b="1" dirty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包含该对象且各边平行于坐标轴的最小六面体</a:t>
            </a:r>
          </a:p>
          <a:p>
            <a:pPr algn="just" eaLnBrk="1" hangingPunct="1">
              <a:spcBef>
                <a:spcPts val="600"/>
              </a:spcBef>
            </a:pPr>
            <a:r>
              <a:rPr b="1" dirty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两个</a:t>
            </a:r>
            <a:r>
              <a:rPr lang="en-US" altLang="zh-CN" b="1" dirty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AABB</a:t>
            </a:r>
            <a:r>
              <a:rPr b="1" dirty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重叠，当且仅当其在每个坐标轴上的投影均重叠</a:t>
            </a:r>
          </a:p>
          <a:p>
            <a:pPr eaLnBrk="1" hangingPunct="1"/>
            <a:endParaRPr dirty="0">
              <a:latin typeface="仿宋" pitchFamily="49" charset="-122"/>
              <a:ea typeface="仿宋" pitchFamily="49" charset="-122"/>
            </a:endParaRPr>
          </a:p>
        </p:txBody>
      </p:sp>
      <p:pic>
        <p:nvPicPr>
          <p:cNvPr id="63492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85938" y="3786210"/>
            <a:ext cx="6238875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3"/>
          <p:cNvSpPr>
            <a:spLocks noGrp="1" noChangeArrowheads="1"/>
          </p:cNvSpPr>
          <p:nvPr>
            <p:ph idx="1"/>
          </p:nvPr>
        </p:nvSpPr>
        <p:spPr>
          <a:xfrm>
            <a:off x="532800" y="1738800"/>
            <a:ext cx="8229600" cy="4525962"/>
          </a:xfrm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zh-CN" b="1" dirty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OBB: Oriented Bounding Box</a:t>
            </a:r>
          </a:p>
          <a:p>
            <a:pPr eaLnBrk="1" hangingPunct="1">
              <a:spcBef>
                <a:spcPts val="600"/>
              </a:spcBef>
            </a:pPr>
            <a:r>
              <a:rPr b="1" dirty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包含该对象且相对于坐标轴方向任意的最小的正六面体</a:t>
            </a:r>
            <a:endParaRPr lang="en-US" altLang="zh-CN" b="1" dirty="0">
              <a:solidFill>
                <a:srgbClr val="002060"/>
              </a:solidFill>
              <a:latin typeface="仿宋" pitchFamily="49" charset="-122"/>
              <a:ea typeface="仿宋" pitchFamily="49" charset="-122"/>
            </a:endParaRPr>
          </a:p>
          <a:p>
            <a:pPr eaLnBrk="1" hangingPunct="1">
              <a:spcBef>
                <a:spcPts val="600"/>
              </a:spcBef>
            </a:pPr>
            <a:r>
              <a:rPr b="1" dirty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计算关键</a:t>
            </a:r>
            <a:r>
              <a:rPr lang="en-US" altLang="zh-CN" b="1" dirty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: </a:t>
            </a:r>
            <a:r>
              <a:rPr b="1" dirty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决定包围盒的轴</a:t>
            </a:r>
          </a:p>
          <a:p>
            <a:pPr eaLnBrk="1" hangingPunct="1">
              <a:spcBef>
                <a:spcPts val="600"/>
              </a:spcBef>
            </a:pPr>
            <a:r>
              <a:rPr b="1" dirty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特点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CN" sz="2400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AABB</a:t>
            </a:r>
            <a:r>
              <a:rPr lang="zh-CN" altLang="en-US" sz="2400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的轴：坐标轴平行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CN" sz="2400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OBB</a:t>
            </a:r>
            <a:r>
              <a:rPr lang="zh-CN" altLang="en-US" sz="2400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的轴：朝向具有任意性</a:t>
            </a:r>
          </a:p>
          <a:p>
            <a:pPr lvl="1" eaLnBrk="1" hangingPunct="1">
              <a:spcBef>
                <a:spcPts val="600"/>
              </a:spcBef>
            </a:pPr>
            <a:r>
              <a:rPr lang="zh-CN" altLang="en-US" sz="2400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较</a:t>
            </a:r>
            <a:r>
              <a:rPr lang="en-US" altLang="zh-CN" sz="2400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AABB</a:t>
            </a:r>
            <a:r>
              <a:rPr lang="zh-CN" altLang="en-US" sz="2400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更紧密地包裹对象</a:t>
            </a:r>
          </a:p>
          <a:p>
            <a:pPr lvl="1" eaLnBrk="1" hangingPunct="1">
              <a:spcBef>
                <a:spcPts val="600"/>
              </a:spcBef>
            </a:pPr>
            <a:r>
              <a:rPr lang="zh-CN" altLang="en-US" sz="2400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相交测试更复杂</a:t>
            </a:r>
          </a:p>
          <a:p>
            <a:pPr eaLnBrk="1" hangingPunct="1"/>
            <a:endParaRPr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609600"/>
            <a:ext cx="6400800" cy="890574"/>
          </a:xfrm>
        </p:spPr>
        <p:txBody>
          <a:bodyPr/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zh-CN" altLang="en-US" sz="4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宋体" pitchFamily="2" charset="-122"/>
                <a:cs typeface="Segoe UI" pitchFamily="34" charset="0"/>
              </a:rPr>
              <a:t>方向包围体</a:t>
            </a:r>
            <a:r>
              <a:rPr lang="zh-CN" altLang="zh-CN" sz="4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宋体" pitchFamily="2" charset="-122"/>
                <a:cs typeface="Segoe UI" pitchFamily="34" charset="0"/>
              </a:rPr>
              <a:t>OBB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609600"/>
            <a:ext cx="6400800" cy="890574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4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宋体" pitchFamily="2" charset="-122"/>
                <a:cs typeface="Segoe UI" pitchFamily="34" charset="0"/>
              </a:rPr>
              <a:t>建立</a:t>
            </a:r>
            <a:r>
              <a:rPr lang="zh-CN" altLang="zh-CN" sz="4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宋体" pitchFamily="2" charset="-122"/>
                <a:cs typeface="Segoe UI" pitchFamily="34" charset="0"/>
              </a:rPr>
              <a:t>OBB</a:t>
            </a:r>
            <a:r>
              <a:rPr lang="zh-CN" altLang="en-US" sz="4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宋体" pitchFamily="2" charset="-122"/>
                <a:cs typeface="Segoe UI" pitchFamily="34" charset="0"/>
              </a:rPr>
              <a:t>的关键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idx="1"/>
          </p:nvPr>
        </p:nvSpPr>
        <p:spPr>
          <a:xfrm>
            <a:off x="532800" y="1738800"/>
            <a:ext cx="8229600" cy="4525962"/>
          </a:xfrm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zh-CN" b="1" dirty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OBB</a:t>
            </a:r>
            <a:r>
              <a:rPr b="1" dirty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轴的确定</a:t>
            </a:r>
            <a:endParaRPr lang="en-US" altLang="zh-CN" b="1" dirty="0">
              <a:solidFill>
                <a:srgbClr val="002060"/>
              </a:solidFill>
              <a:latin typeface="仿宋" pitchFamily="49" charset="-122"/>
              <a:ea typeface="仿宋" pitchFamily="49" charset="-122"/>
            </a:endParaRPr>
          </a:p>
          <a:p>
            <a:pPr eaLnBrk="1" hangingPunct="1">
              <a:spcBef>
                <a:spcPts val="600"/>
              </a:spcBef>
            </a:pPr>
            <a:r>
              <a:rPr b="1" dirty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数学描述：</a:t>
            </a:r>
            <a:r>
              <a:rPr lang="en-US" altLang="zh-CN" b="1" dirty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OBB</a:t>
            </a:r>
            <a:r>
              <a:rPr b="1" dirty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轴由其包裹的物体的协方差矩阵的特征向量确定</a:t>
            </a:r>
            <a:endParaRPr lang="en-US" altLang="zh-CN" b="1" dirty="0">
              <a:solidFill>
                <a:srgbClr val="002060"/>
              </a:solidFill>
              <a:latin typeface="仿宋" pitchFamily="49" charset="-122"/>
              <a:ea typeface="仿宋" pitchFamily="49" charset="-122"/>
            </a:endParaRPr>
          </a:p>
          <a:p>
            <a:pPr lvl="1" eaLnBrk="1" hangingPunct="1">
              <a:spcBef>
                <a:spcPts val="600"/>
              </a:spcBef>
            </a:pPr>
            <a:r>
              <a:rPr lang="zh-CN" altLang="en-US" sz="2400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协方差矩阵</a:t>
            </a:r>
            <a:r>
              <a:rPr lang="en-US" altLang="zh-CN" sz="2400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C</a:t>
            </a:r>
            <a:r>
              <a:rPr lang="zh-CN" altLang="en-US" sz="2400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是一个对称矩阵，</a:t>
            </a:r>
            <a:endParaRPr lang="en-US" altLang="zh-CN" sz="2400" b="1" dirty="0" smtClean="0">
              <a:solidFill>
                <a:srgbClr val="002060"/>
              </a:solidFill>
              <a:latin typeface="仿宋" pitchFamily="49" charset="-122"/>
              <a:ea typeface="仿宋" pitchFamily="49" charset="-122"/>
            </a:endParaRPr>
          </a:p>
          <a:p>
            <a:pPr lvl="1" eaLnBrk="1" hangingPunct="1">
              <a:spcBef>
                <a:spcPts val="600"/>
              </a:spcBef>
            </a:pPr>
            <a:r>
              <a:rPr lang="zh-CN" altLang="en-US" sz="2400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对称矩阵的特征向量互相垂直</a:t>
            </a:r>
            <a:endParaRPr lang="en-US" altLang="zh-CN" sz="2400" b="1" dirty="0" smtClean="0">
              <a:solidFill>
                <a:srgbClr val="002060"/>
              </a:solidFill>
              <a:latin typeface="仿宋" pitchFamily="49" charset="-122"/>
              <a:ea typeface="仿宋" pitchFamily="49" charset="-122"/>
            </a:endParaRPr>
          </a:p>
          <a:p>
            <a:pPr lvl="1" eaLnBrk="1" hangingPunct="1">
              <a:spcBef>
                <a:spcPts val="600"/>
              </a:spcBef>
            </a:pPr>
            <a:r>
              <a:rPr lang="zh-CN" altLang="en-US" sz="2400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协方差矩阵的特征向量构成</a:t>
            </a:r>
            <a:r>
              <a:rPr lang="en-US" altLang="zh-CN" sz="2400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OBB</a:t>
            </a:r>
            <a:r>
              <a:rPr lang="zh-CN" altLang="en-US" sz="2400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的轴</a:t>
            </a:r>
            <a:endParaRPr lang="en-US" altLang="zh-CN" sz="2400" b="1" dirty="0" smtClean="0">
              <a:solidFill>
                <a:srgbClr val="002060"/>
              </a:solidFill>
              <a:latin typeface="仿宋" pitchFamily="49" charset="-122"/>
              <a:ea typeface="仿宋" pitchFamily="49" charset="-122"/>
            </a:endParaRPr>
          </a:p>
          <a:p>
            <a:pPr eaLnBrk="1" hangingPunct="1">
              <a:spcBef>
                <a:spcPts val="600"/>
              </a:spcBef>
            </a:pPr>
            <a:r>
              <a:rPr lang="zh-CN" altLang="en-US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熟悉的描述：</a:t>
            </a:r>
            <a:r>
              <a:rPr lang="en-US" altLang="zh-CN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PCA</a:t>
            </a:r>
            <a:r>
              <a:rPr lang="zh-CN" altLang="en-US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方法</a:t>
            </a:r>
            <a:endParaRPr lang="en-US" altLang="zh-CN" b="1" dirty="0" smtClean="0">
              <a:solidFill>
                <a:srgbClr val="002060"/>
              </a:solidFill>
              <a:latin typeface="仿宋" pitchFamily="49" charset="-122"/>
              <a:ea typeface="仿宋" pitchFamily="49" charset="-122"/>
            </a:endParaRPr>
          </a:p>
          <a:p>
            <a:pPr eaLnBrk="1" hangingPunct="1">
              <a:buFontTx/>
              <a:buNone/>
            </a:pPr>
            <a:endParaRPr lang="en-US" altLang="zh-CN" dirty="0">
              <a:latin typeface="仿宋" pitchFamily="49" charset="-122"/>
              <a:ea typeface="仿宋" pitchFamily="49" charset="-122"/>
            </a:endParaRPr>
          </a:p>
          <a:p>
            <a:pPr eaLnBrk="1" hangingPunct="1"/>
            <a:endParaRPr lang="en-US" altLang="zh-CN" dirty="0">
              <a:latin typeface="仿宋" pitchFamily="49" charset="-122"/>
              <a:ea typeface="仿宋" pitchFamily="49" charset="-122"/>
            </a:endParaRPr>
          </a:p>
          <a:p>
            <a:pPr eaLnBrk="1" hangingPunct="1">
              <a:buFontTx/>
              <a:buNone/>
            </a:pPr>
            <a:endParaRPr dirty="0">
              <a:latin typeface="仿宋" pitchFamily="49" charset="-122"/>
              <a:ea typeface="仿宋" pitchFamily="49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idx="1"/>
          </p:nvPr>
        </p:nvSpPr>
        <p:spPr>
          <a:xfrm>
            <a:off x="532800" y="1738800"/>
            <a:ext cx="8229600" cy="4525962"/>
          </a:xfrm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b="1" dirty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给定一个三维点集</a:t>
            </a:r>
            <a:r>
              <a:rPr lang="en-US" altLang="zh-CN" b="1" dirty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P{p</a:t>
            </a:r>
            <a:r>
              <a:rPr lang="en-US" altLang="zh-CN" b="1" baseline="-25000" dirty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1</a:t>
            </a:r>
            <a:r>
              <a:rPr lang="en-US" altLang="zh-CN" b="1" dirty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,p</a:t>
            </a:r>
            <a:r>
              <a:rPr lang="en-US" altLang="zh-CN" b="1" baseline="-25000" dirty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2</a:t>
            </a:r>
            <a:r>
              <a:rPr lang="en-US" altLang="zh-CN" b="1" dirty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,…,</a:t>
            </a:r>
            <a:r>
              <a:rPr lang="en-US" altLang="zh-CN" b="1" dirty="0" err="1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p</a:t>
            </a:r>
            <a:r>
              <a:rPr lang="en-US" altLang="zh-CN" b="1" baseline="-25000" dirty="0" err="1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n</a:t>
            </a:r>
            <a:r>
              <a:rPr lang="en-US" altLang="zh-CN" b="1" dirty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}</a:t>
            </a:r>
          </a:p>
          <a:p>
            <a:pPr eaLnBrk="1" hangingPunct="1">
              <a:spcBef>
                <a:spcPts val="600"/>
              </a:spcBef>
            </a:pPr>
            <a:r>
              <a:rPr b="1" dirty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计算点集的质心：</a:t>
            </a:r>
            <a:endParaRPr lang="en-US" altLang="zh-CN" b="1" dirty="0">
              <a:solidFill>
                <a:srgbClr val="002060"/>
              </a:solidFill>
              <a:latin typeface="仿宋" pitchFamily="49" charset="-122"/>
              <a:ea typeface="仿宋" pitchFamily="49" charset="-122"/>
            </a:endParaRPr>
          </a:p>
          <a:p>
            <a:pPr eaLnBrk="1" hangingPunct="1">
              <a:spcBef>
                <a:spcPts val="600"/>
              </a:spcBef>
            </a:pPr>
            <a:endParaRPr lang="en-US" altLang="zh-CN" b="1" dirty="0">
              <a:solidFill>
                <a:srgbClr val="002060"/>
              </a:solidFill>
              <a:latin typeface="仿宋" pitchFamily="49" charset="-122"/>
              <a:ea typeface="仿宋" pitchFamily="49" charset="-122"/>
            </a:endParaRPr>
          </a:p>
          <a:p>
            <a:pPr eaLnBrk="1" hangingPunct="1">
              <a:spcBef>
                <a:spcPts val="600"/>
              </a:spcBef>
            </a:pPr>
            <a:endParaRPr lang="en-US" altLang="zh-CN" b="1" dirty="0">
              <a:solidFill>
                <a:srgbClr val="002060"/>
              </a:solidFill>
              <a:latin typeface="仿宋" pitchFamily="49" charset="-122"/>
              <a:ea typeface="仿宋" pitchFamily="49" charset="-122"/>
            </a:endParaRPr>
          </a:p>
          <a:p>
            <a:pPr eaLnBrk="1" hangingPunct="1">
              <a:spcBef>
                <a:spcPts val="600"/>
              </a:spcBef>
            </a:pPr>
            <a:r>
              <a:rPr b="1" dirty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计算协方差矩阵</a:t>
            </a:r>
            <a:r>
              <a:rPr lang="en-US" altLang="zh-CN" b="1" dirty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C</a:t>
            </a:r>
            <a:r>
              <a:rPr b="1" dirty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：</a:t>
            </a:r>
            <a:endParaRPr lang="en-US" altLang="zh-CN" b="1" dirty="0">
              <a:solidFill>
                <a:srgbClr val="002060"/>
              </a:solidFill>
              <a:latin typeface="仿宋" pitchFamily="49" charset="-122"/>
              <a:ea typeface="仿宋" pitchFamily="49" charset="-122"/>
            </a:endParaRP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zh-CN" b="1" dirty="0" smtClean="0">
              <a:solidFill>
                <a:srgbClr val="002060"/>
              </a:solidFill>
              <a:latin typeface="仿宋_GB2312" pitchFamily="49" charset="-122"/>
              <a:ea typeface="仿宋_GB2312" pitchFamily="49" charset="-122"/>
            </a:endParaRPr>
          </a:p>
          <a:p>
            <a:pPr eaLnBrk="1" hangingPunct="1">
              <a:lnSpc>
                <a:spcPct val="80000"/>
              </a:lnSpc>
            </a:pPr>
            <a:endParaRPr lang="en-US" altLang="zh-CN" b="1" dirty="0">
              <a:solidFill>
                <a:srgbClr val="002060"/>
              </a:solidFill>
              <a:latin typeface="仿宋_GB2312" pitchFamily="49" charset="-122"/>
              <a:ea typeface="仿宋_GB2312" pitchFamily="49" charset="-122"/>
            </a:endParaRP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zh-CN" dirty="0" smtClean="0">
              <a:latin typeface="仿宋" pitchFamily="49" charset="-122"/>
              <a:ea typeface="仿宋" pitchFamily="49" charset="-122"/>
            </a:endParaRPr>
          </a:p>
          <a:p>
            <a:pPr eaLnBrk="1" hangingPunct="1">
              <a:lnSpc>
                <a:spcPct val="80000"/>
              </a:lnSpc>
            </a:pPr>
            <a:endParaRPr lang="en-US" altLang="zh-CN" dirty="0">
              <a:latin typeface="仿宋" pitchFamily="49" charset="-122"/>
              <a:ea typeface="仿宋" pitchFamily="49" charset="-122"/>
            </a:endParaRPr>
          </a:p>
          <a:p>
            <a:pPr eaLnBrk="1" hangingPunct="1">
              <a:lnSpc>
                <a:spcPct val="80000"/>
              </a:lnSpc>
            </a:pPr>
            <a:endParaRPr dirty="0">
              <a:latin typeface="仿宋" pitchFamily="49" charset="-122"/>
              <a:ea typeface="仿宋" pitchFamily="49" charset="-122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609600"/>
            <a:ext cx="6400800" cy="890574"/>
          </a:xfrm>
        </p:spPr>
        <p:txBody>
          <a:bodyPr/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zh-CN" altLang="zh-CN" sz="4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宋体" pitchFamily="2" charset="-122"/>
                <a:cs typeface="Segoe UI" pitchFamily="34" charset="0"/>
              </a:rPr>
              <a:t>OBB</a:t>
            </a:r>
            <a:r>
              <a:rPr lang="zh-CN" altLang="en-US" sz="4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宋体" pitchFamily="2" charset="-122"/>
                <a:cs typeface="Segoe UI" pitchFamily="34" charset="0"/>
              </a:rPr>
              <a:t>的计算步骤</a:t>
            </a:r>
          </a:p>
        </p:txBody>
      </p:sp>
      <p:graphicFrame>
        <p:nvGraphicFramePr>
          <p:cNvPr id="1026" name="Object 7"/>
          <p:cNvGraphicFramePr>
            <a:graphicFrameLocks noChangeAspect="1"/>
          </p:cNvGraphicFramePr>
          <p:nvPr/>
        </p:nvGraphicFramePr>
        <p:xfrm>
          <a:off x="1571625" y="2701926"/>
          <a:ext cx="1714500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47" name="公式" r:id="rId4" imgW="850531" imgH="431613" progId="Equation.3">
                  <p:embed/>
                </p:oleObj>
              </mc:Choice>
              <mc:Fallback>
                <p:oleObj name="公式" r:id="rId4" imgW="850531" imgH="431613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25" y="2701926"/>
                        <a:ext cx="1714500" cy="869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8"/>
          <p:cNvGraphicFramePr>
            <a:graphicFrameLocks noChangeAspect="1"/>
          </p:cNvGraphicFramePr>
          <p:nvPr/>
        </p:nvGraphicFramePr>
        <p:xfrm>
          <a:off x="1571604" y="4357700"/>
          <a:ext cx="3808412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48" name="公式" r:id="rId6" imgW="1917700" imgH="431800" progId="Equation.3">
                  <p:embed/>
                </p:oleObj>
              </mc:Choice>
              <mc:Fallback>
                <p:oleObj name="公式" r:id="rId6" imgW="1917700" imgH="4318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04" y="4357700"/>
                        <a:ext cx="3808412" cy="857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609600"/>
            <a:ext cx="6400800" cy="87471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宋体" pitchFamily="2" charset="-122"/>
                <a:cs typeface="Segoe UI" pitchFamily="34" charset="0"/>
              </a:rPr>
              <a:t>大纲</a:t>
            </a:r>
            <a:endParaRPr lang="zh-CN" altLang="en-US" sz="48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宋体" pitchFamily="2" charset="-122"/>
              <a:cs typeface="Segoe UI" pitchFamily="34" charset="0"/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739900"/>
            <a:ext cx="8215313" cy="4713288"/>
          </a:xfrm>
        </p:spPr>
        <p:txBody>
          <a:bodyPr/>
          <a:lstStyle/>
          <a:p>
            <a:pPr eaLnBrk="1" hangingPunct="1"/>
            <a:r>
              <a:rPr lang="en-US" altLang="zh-CN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PCA</a:t>
            </a:r>
            <a:r>
              <a:rPr lang="zh-CN" altLang="en-US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回顾</a:t>
            </a:r>
            <a:endParaRPr lang="en-US" altLang="zh-CN" b="1" dirty="0" smtClean="0">
              <a:solidFill>
                <a:srgbClr val="002060"/>
              </a:solidFill>
              <a:latin typeface="仿宋" pitchFamily="49" charset="-122"/>
              <a:ea typeface="仿宋" pitchFamily="49" charset="-122"/>
              <a:cs typeface="Shonar Bangla" pitchFamily="34" charset="0"/>
            </a:endParaRPr>
          </a:p>
          <a:p>
            <a:pPr eaLnBrk="1" hangingPunct="1"/>
            <a:r>
              <a:rPr lang="zh-CN" altLang="en-US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在点云数据处理中的应用</a:t>
            </a:r>
            <a:endParaRPr lang="en-US" altLang="zh-CN" b="1" dirty="0" smtClean="0">
              <a:solidFill>
                <a:srgbClr val="002060"/>
              </a:solidFill>
              <a:latin typeface="仿宋" pitchFamily="49" charset="-122"/>
              <a:ea typeface="仿宋" pitchFamily="49" charset="-122"/>
              <a:cs typeface="Shonar Bangla" pitchFamily="34" charset="0"/>
            </a:endParaRPr>
          </a:p>
          <a:p>
            <a:pPr eaLnBrk="1" hangingPunct="1"/>
            <a:r>
              <a:rPr lang="zh-CN" altLang="en-US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在快速碰撞检测中的应用</a:t>
            </a:r>
            <a:endParaRPr lang="en-US" altLang="zh-CN" b="1" dirty="0" smtClean="0">
              <a:solidFill>
                <a:srgbClr val="002060"/>
              </a:solidFill>
              <a:latin typeface="仿宋" pitchFamily="49" charset="-122"/>
              <a:ea typeface="仿宋" pitchFamily="49" charset="-122"/>
              <a:cs typeface="Shonar Bangla" pitchFamily="34" charset="0"/>
            </a:endParaRPr>
          </a:p>
          <a:p>
            <a:pPr marL="0" indent="0" eaLnBrk="1" hangingPunct="1">
              <a:buNone/>
            </a:pPr>
            <a:endParaRPr lang="en-US" altLang="zh-CN" b="1" dirty="0" smtClean="0">
              <a:solidFill>
                <a:srgbClr val="002060"/>
              </a:solidFill>
              <a:latin typeface="仿宋" pitchFamily="49" charset="-122"/>
              <a:ea typeface="仿宋" pitchFamily="49" charset="-122"/>
              <a:cs typeface="Shonar Bangla" pitchFamily="34" charset="0"/>
            </a:endParaRPr>
          </a:p>
          <a:p>
            <a:pPr eaLnBrk="1" hangingPunct="1"/>
            <a:endParaRPr lang="zh-CN" altLang="en-US" b="1" dirty="0" smtClean="0">
              <a:solidFill>
                <a:srgbClr val="002060"/>
              </a:solidFill>
              <a:latin typeface="Shonar Bangla" pitchFamily="34" charset="0"/>
              <a:ea typeface="方正姚体" pitchFamily="2" charset="-122"/>
              <a:cs typeface="Shonar Bangla" pitchFamily="34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zh-CN" altLang="en-US" b="1" dirty="0" smtClean="0">
                <a:solidFill>
                  <a:srgbClr val="002060"/>
                </a:solidFill>
                <a:latin typeface="Shonar Bangla" pitchFamily="34" charset="0"/>
                <a:ea typeface="宋体" pitchFamily="2" charset="-122"/>
                <a:cs typeface="Shonar Bangla" pitchFamily="34" charset="0"/>
              </a:rPr>
              <a:t>	</a:t>
            </a:r>
          </a:p>
          <a:p>
            <a:pPr eaLnBrk="1" hangingPunct="1">
              <a:buFont typeface="Wingdings" pitchFamily="2" charset="2"/>
              <a:buNone/>
            </a:pPr>
            <a:endParaRPr lang="zh-CN" altLang="en-US" b="1" dirty="0" smtClean="0">
              <a:ea typeface="宋体" pitchFamily="2" charset="-122"/>
            </a:endParaRPr>
          </a:p>
          <a:p>
            <a:pPr eaLnBrk="1" hangingPunct="1"/>
            <a:endParaRPr lang="en-US" altLang="zh-CN" b="1" dirty="0" smtClean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3"/>
          <p:cNvSpPr>
            <a:spLocks noGrp="1" noChangeArrowheads="1"/>
          </p:cNvSpPr>
          <p:nvPr>
            <p:ph idx="1"/>
          </p:nvPr>
        </p:nvSpPr>
        <p:spPr>
          <a:xfrm>
            <a:off x="532800" y="1738800"/>
            <a:ext cx="8229600" cy="4525962"/>
          </a:xfrm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b="1" dirty="0">
                <a:solidFill>
                  <a:srgbClr val="002060"/>
                </a:solidFill>
                <a:latin typeface="仿宋_GB2312" pitchFamily="49" charset="-122"/>
                <a:ea typeface="仿宋_GB2312" pitchFamily="49" charset="-122"/>
              </a:rPr>
              <a:t>先求特征值</a:t>
            </a:r>
            <a:r>
              <a:rPr lang="el-GR" altLang="zh-CN" b="1" dirty="0">
                <a:solidFill>
                  <a:srgbClr val="002060"/>
                </a:solidFill>
                <a:ea typeface="仿宋_GB2312" pitchFamily="49" charset="-122"/>
              </a:rPr>
              <a:t>λ</a:t>
            </a:r>
            <a:endParaRPr b="1" dirty="0">
              <a:solidFill>
                <a:srgbClr val="002060"/>
              </a:solidFill>
              <a:latin typeface="仿宋_GB2312" pitchFamily="49" charset="-122"/>
              <a:ea typeface="仿宋_GB2312" pitchFamily="49" charset="-122"/>
            </a:endParaRPr>
          </a:p>
          <a:p>
            <a:pPr lvl="1" eaLnBrk="1" hangingPunct="1">
              <a:spcBef>
                <a:spcPts val="600"/>
              </a:spcBef>
              <a:buFontTx/>
              <a:buNone/>
            </a:pPr>
            <a:r>
              <a:rPr lang="en-US" altLang="zh-CN" b="1" dirty="0" smtClean="0">
                <a:solidFill>
                  <a:srgbClr val="002060"/>
                </a:solidFill>
                <a:latin typeface="仿宋_GB2312" pitchFamily="49" charset="-122"/>
                <a:ea typeface="仿宋_GB2312" pitchFamily="49" charset="-122"/>
              </a:rPr>
              <a:t>| </a:t>
            </a:r>
            <a:r>
              <a:rPr lang="el-GR" altLang="zh-CN" b="1" dirty="0" smtClean="0">
                <a:solidFill>
                  <a:srgbClr val="002060"/>
                </a:solidFill>
                <a:ea typeface="仿宋_GB2312" pitchFamily="49" charset="-122"/>
              </a:rPr>
              <a:t>λ</a:t>
            </a:r>
            <a:r>
              <a:rPr lang="en-US" altLang="zh-CN" b="1" dirty="0" smtClean="0">
                <a:solidFill>
                  <a:srgbClr val="002060"/>
                </a:solidFill>
                <a:latin typeface="仿宋_GB2312" pitchFamily="49" charset="-122"/>
                <a:ea typeface="仿宋_GB2312" pitchFamily="49" charset="-122"/>
              </a:rPr>
              <a:t>E - C | =0 (</a:t>
            </a:r>
            <a:r>
              <a:rPr lang="zh-CN" altLang="en-US" b="1" dirty="0" smtClean="0">
                <a:solidFill>
                  <a:srgbClr val="002060"/>
                </a:solidFill>
                <a:latin typeface="仿宋_GB2312" pitchFamily="49" charset="-122"/>
                <a:ea typeface="仿宋_GB2312" pitchFamily="49" charset="-122"/>
              </a:rPr>
              <a:t>其中</a:t>
            </a:r>
            <a:r>
              <a:rPr lang="en-US" altLang="zh-CN" b="1" dirty="0" smtClean="0">
                <a:solidFill>
                  <a:srgbClr val="002060"/>
                </a:solidFill>
                <a:latin typeface="仿宋_GB2312" pitchFamily="49" charset="-122"/>
                <a:ea typeface="仿宋_GB2312" pitchFamily="49" charset="-122"/>
              </a:rPr>
              <a:t>C</a:t>
            </a:r>
            <a:r>
              <a:rPr lang="zh-CN" altLang="en-US" b="1" dirty="0" smtClean="0">
                <a:solidFill>
                  <a:srgbClr val="002060"/>
                </a:solidFill>
                <a:latin typeface="仿宋_GB2312" pitchFamily="49" charset="-122"/>
                <a:ea typeface="仿宋_GB2312" pitchFamily="49" charset="-122"/>
              </a:rPr>
              <a:t>为</a:t>
            </a:r>
            <a:r>
              <a:rPr lang="en-US" altLang="zh-CN" b="1" dirty="0" smtClean="0">
                <a:solidFill>
                  <a:srgbClr val="002060"/>
                </a:solidFill>
                <a:latin typeface="仿宋_GB2312" pitchFamily="49" charset="-122"/>
                <a:ea typeface="仿宋_GB2312" pitchFamily="49" charset="-122"/>
              </a:rPr>
              <a:t>3*3</a:t>
            </a:r>
            <a:r>
              <a:rPr lang="zh-CN" altLang="en-US" b="1" dirty="0" smtClean="0">
                <a:solidFill>
                  <a:srgbClr val="002060"/>
                </a:solidFill>
                <a:latin typeface="仿宋_GB2312" pitchFamily="49" charset="-122"/>
                <a:ea typeface="仿宋_GB2312" pitchFamily="49" charset="-122"/>
              </a:rPr>
              <a:t>协方差矩阵，</a:t>
            </a:r>
            <a:r>
              <a:rPr lang="en-US" altLang="zh-CN" b="1" dirty="0" smtClean="0">
                <a:solidFill>
                  <a:srgbClr val="002060"/>
                </a:solidFill>
                <a:latin typeface="仿宋_GB2312" pitchFamily="49" charset="-122"/>
                <a:ea typeface="仿宋_GB2312" pitchFamily="49" charset="-122"/>
              </a:rPr>
              <a:t>E</a:t>
            </a:r>
            <a:r>
              <a:rPr lang="zh-CN" altLang="en-US" b="1" dirty="0" smtClean="0">
                <a:solidFill>
                  <a:srgbClr val="002060"/>
                </a:solidFill>
                <a:latin typeface="仿宋_GB2312" pitchFamily="49" charset="-122"/>
                <a:ea typeface="仿宋_GB2312" pitchFamily="49" charset="-122"/>
              </a:rPr>
              <a:t>为单位矩阵</a:t>
            </a:r>
            <a:r>
              <a:rPr lang="en-US" altLang="zh-CN" b="1" dirty="0" smtClean="0">
                <a:solidFill>
                  <a:srgbClr val="002060"/>
                </a:solidFill>
                <a:latin typeface="仿宋_GB2312" pitchFamily="49" charset="-122"/>
                <a:ea typeface="仿宋_GB2312" pitchFamily="49" charset="-122"/>
              </a:rPr>
              <a:t>)</a:t>
            </a:r>
          </a:p>
          <a:p>
            <a:pPr eaLnBrk="1" hangingPunct="1">
              <a:spcBef>
                <a:spcPts val="600"/>
              </a:spcBef>
            </a:pPr>
            <a:r>
              <a:rPr b="1" dirty="0">
                <a:solidFill>
                  <a:srgbClr val="002060"/>
                </a:solidFill>
                <a:latin typeface="仿宋_GB2312" pitchFamily="49" charset="-122"/>
                <a:ea typeface="仿宋_GB2312" pitchFamily="49" charset="-122"/>
              </a:rPr>
              <a:t>根据特征值</a:t>
            </a:r>
            <a:r>
              <a:rPr lang="el-GR" altLang="zh-CN" b="1" dirty="0">
                <a:solidFill>
                  <a:srgbClr val="002060"/>
                </a:solidFill>
                <a:ea typeface="仿宋_GB2312" pitchFamily="49" charset="-122"/>
              </a:rPr>
              <a:t>λ</a:t>
            </a:r>
            <a:r>
              <a:rPr b="1" dirty="0">
                <a:solidFill>
                  <a:srgbClr val="002060"/>
                </a:solidFill>
                <a:latin typeface="仿宋_GB2312" pitchFamily="49" charset="-122"/>
                <a:ea typeface="仿宋_GB2312" pitchFamily="49" charset="-122"/>
              </a:rPr>
              <a:t>计算特征向量</a:t>
            </a:r>
            <a:r>
              <a:rPr lang="en-US" altLang="zh-CN" b="1" dirty="0">
                <a:solidFill>
                  <a:srgbClr val="002060"/>
                </a:solidFill>
                <a:latin typeface="仿宋_GB2312" pitchFamily="49" charset="-122"/>
                <a:ea typeface="仿宋_GB2312" pitchFamily="49" charset="-122"/>
              </a:rPr>
              <a:t>X</a:t>
            </a:r>
          </a:p>
          <a:p>
            <a:pPr lvl="1" eaLnBrk="1" hangingPunct="1">
              <a:spcBef>
                <a:spcPts val="600"/>
              </a:spcBef>
            </a:pPr>
            <a:r>
              <a:rPr lang="zh-CN" altLang="en-US" sz="2400" b="1" dirty="0" smtClean="0">
                <a:solidFill>
                  <a:srgbClr val="002060"/>
                </a:solidFill>
                <a:latin typeface="仿宋_GB2312" pitchFamily="49" charset="-122"/>
                <a:ea typeface="仿宋_GB2312" pitchFamily="49" charset="-122"/>
              </a:rPr>
              <a:t>对每一个</a:t>
            </a:r>
            <a:r>
              <a:rPr lang="el-GR" altLang="zh-CN" sz="2400" b="1" dirty="0" smtClean="0">
                <a:solidFill>
                  <a:srgbClr val="002060"/>
                </a:solidFill>
                <a:ea typeface="仿宋_GB2312" pitchFamily="49" charset="-122"/>
              </a:rPr>
              <a:t>λ</a:t>
            </a:r>
            <a:r>
              <a:rPr lang="zh-CN" altLang="en-US" sz="2400" b="1" dirty="0" smtClean="0">
                <a:solidFill>
                  <a:srgbClr val="002060"/>
                </a:solidFill>
                <a:latin typeface="仿宋_GB2312" pitchFamily="49" charset="-122"/>
                <a:ea typeface="仿宋_GB2312" pitchFamily="49" charset="-122"/>
              </a:rPr>
              <a:t>求解下式</a:t>
            </a:r>
          </a:p>
          <a:p>
            <a:pPr lvl="1" eaLnBrk="1" hangingPunct="1">
              <a:spcBef>
                <a:spcPts val="600"/>
              </a:spcBef>
              <a:buFontTx/>
              <a:buNone/>
            </a:pPr>
            <a:r>
              <a:rPr lang="en-US" altLang="zh-CN" b="1" dirty="0" smtClean="0">
                <a:solidFill>
                  <a:srgbClr val="002060"/>
                </a:solidFill>
                <a:latin typeface="仿宋_GB2312" pitchFamily="49" charset="-122"/>
                <a:ea typeface="仿宋_GB2312" pitchFamily="49" charset="-122"/>
              </a:rPr>
              <a:t>  (</a:t>
            </a:r>
            <a:r>
              <a:rPr lang="el-GR" altLang="zh-CN" b="1" dirty="0" smtClean="0">
                <a:solidFill>
                  <a:srgbClr val="002060"/>
                </a:solidFill>
                <a:ea typeface="仿宋_GB2312" pitchFamily="49" charset="-122"/>
              </a:rPr>
              <a:t>λ</a:t>
            </a:r>
            <a:r>
              <a:rPr lang="en-US" altLang="zh-CN" b="1" dirty="0" smtClean="0">
                <a:solidFill>
                  <a:srgbClr val="002060"/>
                </a:solidFill>
                <a:latin typeface="仿宋_GB2312" pitchFamily="49" charset="-122"/>
                <a:ea typeface="仿宋_GB2312" pitchFamily="49" charset="-122"/>
              </a:rPr>
              <a:t>E – C)X = 0</a:t>
            </a:r>
          </a:p>
          <a:p>
            <a:pPr lvl="1" eaLnBrk="1" hangingPunct="1">
              <a:buFontTx/>
              <a:buNone/>
            </a:pPr>
            <a:r>
              <a:rPr lang="zh-CN" altLang="en-US" b="1" dirty="0" smtClean="0">
                <a:solidFill>
                  <a:srgbClr val="002060"/>
                </a:solidFill>
                <a:latin typeface="仿宋_GB2312" pitchFamily="49" charset="-122"/>
                <a:ea typeface="仿宋_GB2312" pitchFamily="49" charset="-122"/>
              </a:rPr>
              <a:t> </a:t>
            </a:r>
          </a:p>
          <a:p>
            <a:pPr lvl="1" eaLnBrk="1" hangingPunct="1">
              <a:buFontTx/>
              <a:buNone/>
            </a:pPr>
            <a:r>
              <a:rPr lang="en-US" altLang="zh-CN" dirty="0" smtClean="0">
                <a:ea typeface="仿宋" pitchFamily="49" charset="-122"/>
              </a:rPr>
              <a:t>   </a:t>
            </a:r>
          </a:p>
        </p:txBody>
      </p:sp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609600"/>
            <a:ext cx="6400800" cy="819136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4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宋体" pitchFamily="2" charset="-122"/>
                <a:cs typeface="Segoe UI" pitchFamily="34" charset="0"/>
              </a:rPr>
              <a:t>特征向量求解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3"/>
          <p:cNvSpPr>
            <a:spLocks noGrp="1" noChangeArrowheads="1"/>
          </p:cNvSpPr>
          <p:nvPr>
            <p:ph idx="1"/>
          </p:nvPr>
        </p:nvSpPr>
        <p:spPr>
          <a:xfrm>
            <a:off x="532800" y="1738800"/>
            <a:ext cx="8229600" cy="4525962"/>
          </a:xfrm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zh-CN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A</a:t>
            </a:r>
            <a:r>
              <a:rPr lang="zh-CN" altLang="en-US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，</a:t>
            </a:r>
            <a:r>
              <a:rPr lang="en-US" altLang="zh-CN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B</a:t>
            </a:r>
            <a:r>
              <a:rPr lang="zh-CN" altLang="en-US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的包围体一般来说不能非常紧密的包裹物体本身</a:t>
            </a:r>
            <a:endParaRPr lang="en-US" altLang="zh-CN" b="1" dirty="0" smtClean="0">
              <a:solidFill>
                <a:srgbClr val="002060"/>
              </a:solidFill>
              <a:latin typeface="仿宋" pitchFamily="49" charset="-122"/>
              <a:ea typeface="仿宋" pitchFamily="49" charset="-122"/>
            </a:endParaRPr>
          </a:p>
          <a:p>
            <a:pPr eaLnBrk="1" hangingPunct="1">
              <a:spcBef>
                <a:spcPts val="600"/>
              </a:spcBef>
            </a:pPr>
            <a:r>
              <a:rPr lang="zh-CN" altLang="en-US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后果：误判率过高</a:t>
            </a:r>
            <a:endParaRPr lang="en-US" altLang="zh-CN" b="1" dirty="0" smtClean="0">
              <a:solidFill>
                <a:srgbClr val="002060"/>
              </a:solidFill>
              <a:latin typeface="仿宋" pitchFamily="49" charset="-122"/>
              <a:ea typeface="仿宋" pitchFamily="49" charset="-122"/>
            </a:endParaRPr>
          </a:p>
          <a:p>
            <a:pPr eaLnBrk="1" hangingPunct="1">
              <a:spcBef>
                <a:spcPts val="600"/>
              </a:spcBef>
            </a:pPr>
            <a:r>
              <a:rPr lang="zh-CN" altLang="en-US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需要引入更多的特征来降低误判率</a:t>
            </a:r>
            <a:endParaRPr lang="en-US" altLang="zh-CN" b="1" dirty="0" smtClean="0">
              <a:solidFill>
                <a:srgbClr val="002060"/>
              </a:solidFill>
              <a:latin typeface="仿宋" pitchFamily="49" charset="-122"/>
              <a:ea typeface="仿宋" pitchFamily="49" charset="-122"/>
            </a:endParaRPr>
          </a:p>
          <a:p>
            <a:pPr eaLnBrk="1" hangingPunct="1">
              <a:spcBef>
                <a:spcPts val="600"/>
              </a:spcBef>
            </a:pPr>
            <a:r>
              <a:rPr lang="zh-CN" altLang="en-US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如何引入更多特征？</a:t>
            </a:r>
            <a:endParaRPr lang="en-US" altLang="zh-CN" b="1" dirty="0" smtClean="0">
              <a:solidFill>
                <a:srgbClr val="002060"/>
              </a:solidFill>
              <a:latin typeface="仿宋" pitchFamily="49" charset="-122"/>
              <a:ea typeface="仿宋" pitchFamily="49" charset="-122"/>
            </a:endParaRPr>
          </a:p>
          <a:p>
            <a:pPr lvl="1" eaLnBrk="1" hangingPunct="1">
              <a:spcBef>
                <a:spcPts val="600"/>
              </a:spcBef>
            </a:pPr>
            <a:r>
              <a:rPr lang="zh-CN" altLang="en-US" sz="2400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构造包围体树</a:t>
            </a:r>
            <a:endParaRPr sz="2400" b="1" dirty="0">
              <a:solidFill>
                <a:srgbClr val="002060"/>
              </a:solidFill>
              <a:latin typeface="仿宋" pitchFamily="49" charset="-122"/>
              <a:ea typeface="仿宋" pitchFamily="49" charset="-122"/>
            </a:endParaRPr>
          </a:p>
          <a:p>
            <a:pPr lvl="1" eaLnBrk="1" hangingPunct="1">
              <a:buFontTx/>
              <a:buNone/>
            </a:pPr>
            <a:r>
              <a:rPr lang="zh-CN" altLang="en-US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 </a:t>
            </a:r>
          </a:p>
          <a:p>
            <a:pPr lvl="1" eaLnBrk="1" hangingPunct="1">
              <a:buFontTx/>
              <a:buNone/>
            </a:pPr>
            <a:r>
              <a:rPr lang="en-US" altLang="zh-CN" dirty="0" smtClean="0">
                <a:ea typeface="仿宋" pitchFamily="49" charset="-122"/>
              </a:rPr>
              <a:t>   </a:t>
            </a:r>
          </a:p>
        </p:txBody>
      </p:sp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609600"/>
            <a:ext cx="6400800" cy="819136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4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宋体" pitchFamily="2" charset="-122"/>
                <a:cs typeface="Segoe UI" pitchFamily="34" charset="0"/>
              </a:rPr>
              <a:t>特征向量求解</a:t>
            </a:r>
          </a:p>
        </p:txBody>
      </p:sp>
    </p:spTree>
    <p:extLst>
      <p:ext uri="{BB962C8B-B14F-4D97-AF65-F5344CB8AC3E}">
        <p14:creationId xmlns:p14="http://schemas.microsoft.com/office/powerpoint/2010/main" val="3356566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3"/>
          <p:cNvSpPr>
            <a:spLocks noGrp="1" noChangeArrowheads="1"/>
          </p:cNvSpPr>
          <p:nvPr>
            <p:ph idx="1"/>
          </p:nvPr>
        </p:nvSpPr>
        <p:spPr>
          <a:xfrm>
            <a:off x="532800" y="1738800"/>
            <a:ext cx="8229600" cy="4525962"/>
          </a:xfrm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b="1" dirty="0">
                <a:solidFill>
                  <a:srgbClr val="002060"/>
                </a:solidFill>
                <a:latin typeface="仿宋_GB2312" pitchFamily="49" charset="-122"/>
                <a:ea typeface="仿宋_GB2312" pitchFamily="49" charset="-122"/>
              </a:rPr>
              <a:t>二叉树</a:t>
            </a:r>
            <a:endParaRPr lang="en-US" altLang="zh-CN" b="1" dirty="0">
              <a:solidFill>
                <a:srgbClr val="002060"/>
              </a:solidFill>
              <a:latin typeface="仿宋_GB2312" pitchFamily="49" charset="-122"/>
              <a:ea typeface="仿宋_GB2312" pitchFamily="49" charset="-122"/>
            </a:endParaRPr>
          </a:p>
          <a:p>
            <a:pPr eaLnBrk="1" hangingPunct="1">
              <a:spcBef>
                <a:spcPts val="600"/>
              </a:spcBef>
            </a:pPr>
            <a:r>
              <a:rPr b="1" dirty="0">
                <a:solidFill>
                  <a:srgbClr val="002060"/>
                </a:solidFill>
                <a:latin typeface="仿宋_GB2312" pitchFamily="49" charset="-122"/>
                <a:ea typeface="仿宋_GB2312" pitchFamily="49" charset="-122"/>
              </a:rPr>
              <a:t>包围体的创建方式：</a:t>
            </a:r>
            <a:endParaRPr lang="en-US" altLang="zh-CN" b="1" dirty="0">
              <a:solidFill>
                <a:srgbClr val="002060"/>
              </a:solidFill>
              <a:latin typeface="仿宋_GB2312" pitchFamily="49" charset="-122"/>
              <a:ea typeface="仿宋_GB2312" pitchFamily="49" charset="-122"/>
            </a:endParaRPr>
          </a:p>
          <a:p>
            <a:pPr lvl="1" eaLnBrk="1" hangingPunct="1">
              <a:spcBef>
                <a:spcPts val="600"/>
              </a:spcBef>
            </a:pPr>
            <a:r>
              <a:rPr lang="zh-CN" altLang="en-US" sz="2400" b="1" dirty="0" smtClean="0">
                <a:solidFill>
                  <a:srgbClr val="002060"/>
                </a:solidFill>
                <a:latin typeface="仿宋_GB2312" pitchFamily="49" charset="-122"/>
                <a:ea typeface="仿宋_GB2312" pitchFamily="49" charset="-122"/>
              </a:rPr>
              <a:t>根节点是包裹整个物体的包围体；</a:t>
            </a:r>
            <a:endParaRPr lang="en-US" altLang="zh-CN" sz="2400" b="1" dirty="0" smtClean="0">
              <a:solidFill>
                <a:srgbClr val="002060"/>
              </a:solidFill>
              <a:latin typeface="仿宋_GB2312" pitchFamily="49" charset="-122"/>
              <a:ea typeface="仿宋_GB2312" pitchFamily="49" charset="-122"/>
            </a:endParaRPr>
          </a:p>
          <a:p>
            <a:pPr lvl="1" eaLnBrk="1" hangingPunct="1">
              <a:spcBef>
                <a:spcPts val="600"/>
              </a:spcBef>
            </a:pPr>
            <a:r>
              <a:rPr lang="zh-CN" altLang="en-US" sz="2400" b="1" dirty="0" smtClean="0">
                <a:solidFill>
                  <a:srgbClr val="002060"/>
                </a:solidFill>
                <a:latin typeface="仿宋_GB2312" pitchFamily="49" charset="-122"/>
                <a:ea typeface="仿宋_GB2312" pitchFamily="49" charset="-122"/>
              </a:rPr>
              <a:t>递归的将当前节点内的物体划分为两个子物体；</a:t>
            </a:r>
            <a:endParaRPr lang="en-US" altLang="zh-CN" sz="2400" b="1" dirty="0" smtClean="0">
              <a:solidFill>
                <a:srgbClr val="002060"/>
              </a:solidFill>
              <a:latin typeface="仿宋_GB2312" pitchFamily="49" charset="-122"/>
              <a:ea typeface="仿宋_GB2312" pitchFamily="49" charset="-122"/>
            </a:endParaRPr>
          </a:p>
          <a:p>
            <a:pPr lvl="1" eaLnBrk="1" hangingPunct="1">
              <a:spcBef>
                <a:spcPts val="600"/>
              </a:spcBef>
            </a:pPr>
            <a:r>
              <a:rPr lang="zh-CN" altLang="en-US" sz="2400" b="1" dirty="0" smtClean="0">
                <a:solidFill>
                  <a:srgbClr val="002060"/>
                </a:solidFill>
                <a:latin typeface="仿宋_GB2312" pitchFamily="49" charset="-122"/>
                <a:ea typeface="仿宋_GB2312" pitchFamily="49" charset="-122"/>
              </a:rPr>
              <a:t>重新计算子物体的包围体，作为当前节点的子节点；</a:t>
            </a:r>
            <a:endParaRPr lang="en-US" altLang="zh-CN" sz="2400" b="1" dirty="0" smtClean="0">
              <a:solidFill>
                <a:srgbClr val="002060"/>
              </a:solidFill>
              <a:latin typeface="仿宋_GB2312" pitchFamily="49" charset="-122"/>
              <a:ea typeface="仿宋_GB2312" pitchFamily="49" charset="-122"/>
            </a:endParaRPr>
          </a:p>
          <a:p>
            <a:pPr eaLnBrk="1" hangingPunct="1">
              <a:buFontTx/>
              <a:buNone/>
            </a:pPr>
            <a:endParaRPr sz="2400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609600"/>
            <a:ext cx="6400800" cy="890574"/>
          </a:xfrm>
        </p:spPr>
        <p:txBody>
          <a:bodyPr/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zh-CN" altLang="en-US" sz="4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宋体" pitchFamily="2" charset="-122"/>
                <a:cs typeface="Segoe UI" pitchFamily="34" charset="0"/>
              </a:rPr>
              <a:t>包围体树</a:t>
            </a:r>
            <a:endParaRPr lang="zh-CN" altLang="zh-CN" sz="48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宋体" pitchFamily="2" charset="-122"/>
              <a:cs typeface="Segoe UI" pitchFamily="34" charset="0"/>
            </a:endParaRPr>
          </a:p>
        </p:txBody>
      </p:sp>
      <p:pic>
        <p:nvPicPr>
          <p:cNvPr id="6144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63" y="4286271"/>
            <a:ext cx="7185025" cy="221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3"/>
          <p:cNvSpPr>
            <a:spLocks noGrp="1" noChangeArrowheads="1"/>
          </p:cNvSpPr>
          <p:nvPr>
            <p:ph idx="1"/>
          </p:nvPr>
        </p:nvSpPr>
        <p:spPr>
          <a:xfrm>
            <a:off x="532800" y="1738800"/>
            <a:ext cx="8229600" cy="5060950"/>
          </a:xfrm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b="1" dirty="0">
                <a:solidFill>
                  <a:srgbClr val="002060"/>
                </a:solidFill>
                <a:latin typeface="仿宋_GB2312" pitchFamily="49" charset="-122"/>
                <a:ea typeface="仿宋_GB2312" pitchFamily="49" charset="-122"/>
              </a:rPr>
              <a:t>采用自顶向下的构造方法一棵二叉树</a:t>
            </a:r>
          </a:p>
          <a:p>
            <a:pPr eaLnBrk="1" hangingPunct="1">
              <a:lnSpc>
                <a:spcPct val="110000"/>
              </a:lnSpc>
              <a:spcBef>
                <a:spcPts val="600"/>
              </a:spcBef>
            </a:pPr>
            <a:endParaRPr b="1" dirty="0">
              <a:solidFill>
                <a:srgbClr val="002060"/>
              </a:solidFill>
              <a:latin typeface="仿宋_GB2312" pitchFamily="49" charset="-122"/>
              <a:ea typeface="仿宋_GB2312" pitchFamily="49" charset="-122"/>
            </a:endParaRPr>
          </a:p>
          <a:p>
            <a:pPr eaLnBrk="1" hangingPunct="1">
              <a:lnSpc>
                <a:spcPct val="110000"/>
              </a:lnSpc>
              <a:spcBef>
                <a:spcPts val="600"/>
              </a:spcBef>
            </a:pPr>
            <a:endParaRPr b="1" dirty="0">
              <a:solidFill>
                <a:srgbClr val="002060"/>
              </a:solidFill>
              <a:latin typeface="仿宋_GB2312" pitchFamily="49" charset="-122"/>
              <a:ea typeface="仿宋_GB2312" pitchFamily="49" charset="-122"/>
            </a:endParaRPr>
          </a:p>
          <a:p>
            <a:pPr eaLnBrk="1" hangingPunct="1">
              <a:lnSpc>
                <a:spcPct val="110000"/>
              </a:lnSpc>
              <a:spcBef>
                <a:spcPts val="600"/>
              </a:spcBef>
            </a:pPr>
            <a:endParaRPr b="1" dirty="0">
              <a:solidFill>
                <a:srgbClr val="002060"/>
              </a:solidFill>
              <a:latin typeface="仿宋_GB2312" pitchFamily="49" charset="-122"/>
              <a:ea typeface="仿宋_GB2312" pitchFamily="49" charset="-122"/>
            </a:endParaRPr>
          </a:p>
          <a:p>
            <a:pPr eaLnBrk="1" hangingPunct="1">
              <a:lnSpc>
                <a:spcPct val="110000"/>
              </a:lnSpc>
              <a:spcBef>
                <a:spcPts val="600"/>
              </a:spcBef>
            </a:pPr>
            <a:endParaRPr b="1" dirty="0">
              <a:solidFill>
                <a:srgbClr val="002060"/>
              </a:solidFill>
              <a:latin typeface="仿宋_GB2312" pitchFamily="49" charset="-122"/>
              <a:ea typeface="仿宋_GB2312" pitchFamily="49" charset="-122"/>
            </a:endParaRPr>
          </a:p>
          <a:p>
            <a:pPr lvl="1" eaLnBrk="1" hangingPunct="1"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sz="2400" b="1" dirty="0" smtClean="0">
                <a:solidFill>
                  <a:srgbClr val="002060"/>
                </a:solidFill>
                <a:latin typeface="仿宋_GB2312" pitchFamily="49" charset="-122"/>
                <a:ea typeface="仿宋_GB2312" pitchFamily="49" charset="-122"/>
              </a:rPr>
              <a:t>根节点：整体模型的包围盒</a:t>
            </a:r>
          </a:p>
          <a:p>
            <a:pPr lvl="1" eaLnBrk="1" hangingPunct="1"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sz="2400" b="1" dirty="0" smtClean="0">
                <a:solidFill>
                  <a:srgbClr val="002060"/>
                </a:solidFill>
                <a:latin typeface="仿宋_GB2312" pitchFamily="49" charset="-122"/>
                <a:ea typeface="仿宋_GB2312" pitchFamily="49" charset="-122"/>
              </a:rPr>
              <a:t>使用垂直于当前</a:t>
            </a:r>
            <a:r>
              <a:rPr lang="en-US" altLang="zh-CN" sz="2400" b="1" dirty="0" smtClean="0">
                <a:solidFill>
                  <a:srgbClr val="002060"/>
                </a:solidFill>
                <a:latin typeface="仿宋_GB2312" pitchFamily="49" charset="-122"/>
                <a:ea typeface="仿宋_GB2312" pitchFamily="49" charset="-122"/>
              </a:rPr>
              <a:t>OBB</a:t>
            </a:r>
            <a:r>
              <a:rPr lang="zh-CN" altLang="en-US" sz="2400" b="1" dirty="0" smtClean="0">
                <a:solidFill>
                  <a:srgbClr val="002060"/>
                </a:solidFill>
                <a:latin typeface="仿宋_GB2312" pitchFamily="49" charset="-122"/>
                <a:ea typeface="仿宋_GB2312" pitchFamily="49" charset="-122"/>
              </a:rPr>
              <a:t>最长轴，并通过该轴中点的平面进行剖分</a:t>
            </a:r>
          </a:p>
          <a:p>
            <a:pPr lvl="1" eaLnBrk="1" hangingPunct="1"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sz="2400" b="1" dirty="0" smtClean="0">
                <a:solidFill>
                  <a:srgbClr val="002060"/>
                </a:solidFill>
                <a:latin typeface="仿宋_GB2312" pitchFamily="49" charset="-122"/>
                <a:ea typeface="仿宋_GB2312" pitchFamily="49" charset="-122"/>
              </a:rPr>
              <a:t>计算新生成的两个子物体的</a:t>
            </a:r>
            <a:r>
              <a:rPr lang="en-US" altLang="zh-CN" sz="2400" b="1" dirty="0" smtClean="0">
                <a:solidFill>
                  <a:srgbClr val="002060"/>
                </a:solidFill>
                <a:latin typeface="仿宋_GB2312" pitchFamily="49" charset="-122"/>
                <a:ea typeface="仿宋_GB2312" pitchFamily="49" charset="-122"/>
              </a:rPr>
              <a:t>OBB</a:t>
            </a:r>
            <a:r>
              <a:rPr lang="zh-CN" altLang="en-US" sz="2400" b="1" dirty="0" smtClean="0">
                <a:solidFill>
                  <a:srgbClr val="002060"/>
                </a:solidFill>
                <a:latin typeface="仿宋_GB2312" pitchFamily="49" charset="-122"/>
                <a:ea typeface="仿宋_GB2312" pitchFamily="49" charset="-122"/>
              </a:rPr>
              <a:t>，对其继续进行划分</a:t>
            </a:r>
          </a:p>
          <a:p>
            <a:pPr lvl="1" eaLnBrk="1" hangingPunct="1"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sz="2400" b="1" dirty="0" smtClean="0">
                <a:solidFill>
                  <a:srgbClr val="002060"/>
                </a:solidFill>
                <a:latin typeface="仿宋_GB2312" pitchFamily="49" charset="-122"/>
                <a:ea typeface="仿宋_GB2312" pitchFamily="49" charset="-122"/>
              </a:rPr>
              <a:t>直到包围盒足够小，停止划分</a:t>
            </a:r>
          </a:p>
        </p:txBody>
      </p:sp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609600"/>
            <a:ext cx="6400800" cy="890574"/>
          </a:xfrm>
        </p:spPr>
        <p:txBody>
          <a:bodyPr/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zh-CN" altLang="zh-CN" sz="4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宋体" pitchFamily="2" charset="-122"/>
                <a:cs typeface="Segoe UI" pitchFamily="34" charset="0"/>
              </a:rPr>
              <a:t>OBB</a:t>
            </a:r>
            <a:r>
              <a:rPr lang="zh-CN" altLang="en-US" sz="4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宋体" pitchFamily="2" charset="-122"/>
                <a:cs typeface="Segoe UI" pitchFamily="34" charset="0"/>
              </a:rPr>
              <a:t>树的构造</a:t>
            </a:r>
          </a:p>
        </p:txBody>
      </p:sp>
      <p:pic>
        <p:nvPicPr>
          <p:cNvPr id="655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28" y="2285992"/>
            <a:ext cx="4772025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3"/>
          <p:cNvSpPr>
            <a:spLocks noGrp="1" noChangeArrowheads="1"/>
          </p:cNvSpPr>
          <p:nvPr>
            <p:ph idx="1"/>
          </p:nvPr>
        </p:nvSpPr>
        <p:spPr>
          <a:xfrm>
            <a:off x="532800" y="1738800"/>
            <a:ext cx="8229600" cy="5060950"/>
          </a:xfrm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zh-CN" altLang="en-US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自选题目（和模式识别相关）</a:t>
            </a:r>
            <a:endParaRPr lang="en-US" altLang="zh-CN" b="1" dirty="0" smtClean="0">
              <a:solidFill>
                <a:srgbClr val="002060"/>
              </a:solidFill>
              <a:latin typeface="仿宋" pitchFamily="49" charset="-122"/>
              <a:ea typeface="仿宋" pitchFamily="49" charset="-122"/>
            </a:endParaRPr>
          </a:p>
          <a:p>
            <a:pPr lvl="1" eaLnBrk="1" hangingPunct="1">
              <a:spcBef>
                <a:spcPts val="600"/>
              </a:spcBef>
            </a:pPr>
            <a:r>
              <a:rPr lang="zh-CN" altLang="en-US" sz="2400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学术论文</a:t>
            </a:r>
            <a:endParaRPr lang="en-US" altLang="zh-CN" sz="2400" b="1" dirty="0" smtClean="0">
              <a:solidFill>
                <a:srgbClr val="002060"/>
              </a:solidFill>
              <a:latin typeface="仿宋" pitchFamily="49" charset="-122"/>
              <a:ea typeface="仿宋" pitchFamily="49" charset="-122"/>
            </a:endParaRPr>
          </a:p>
          <a:p>
            <a:pPr lvl="1" eaLnBrk="1" hangingPunct="1">
              <a:spcBef>
                <a:spcPts val="600"/>
              </a:spcBef>
            </a:pPr>
            <a:r>
              <a:rPr lang="zh-CN" altLang="en-US" sz="2400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技术报告</a:t>
            </a:r>
            <a:endParaRPr lang="en-US" altLang="zh-CN" sz="2400" b="1" dirty="0" smtClean="0">
              <a:solidFill>
                <a:srgbClr val="002060"/>
              </a:solidFill>
              <a:latin typeface="仿宋" pitchFamily="49" charset="-122"/>
              <a:ea typeface="仿宋" pitchFamily="49" charset="-122"/>
            </a:endParaRPr>
          </a:p>
          <a:p>
            <a:pPr lvl="1" eaLnBrk="1" hangingPunct="1">
              <a:spcBef>
                <a:spcPts val="600"/>
              </a:spcBef>
            </a:pPr>
            <a:r>
              <a:rPr lang="zh-CN" altLang="en-US" sz="2400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题目需事先和教师沟通</a:t>
            </a:r>
            <a:endParaRPr lang="en-US" altLang="zh-CN" sz="2400" b="1" dirty="0" smtClean="0">
              <a:solidFill>
                <a:srgbClr val="002060"/>
              </a:solidFill>
              <a:latin typeface="仿宋" pitchFamily="49" charset="-122"/>
              <a:ea typeface="仿宋" pitchFamily="49" charset="-122"/>
            </a:endParaRPr>
          </a:p>
          <a:p>
            <a:pPr eaLnBrk="1" hangingPunct="1">
              <a:spcBef>
                <a:spcPts val="600"/>
              </a:spcBef>
            </a:pPr>
            <a:r>
              <a:rPr lang="zh-CN" altLang="en-US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准备</a:t>
            </a:r>
            <a:r>
              <a:rPr lang="en-US" altLang="zh-CN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30</a:t>
            </a:r>
            <a:r>
              <a:rPr lang="zh-CN" altLang="en-US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分钟的报告（另加</a:t>
            </a:r>
            <a:r>
              <a:rPr lang="en-US" altLang="zh-CN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5</a:t>
            </a:r>
            <a:r>
              <a:rPr lang="zh-CN" altLang="en-US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分钟提问）</a:t>
            </a:r>
            <a:endParaRPr lang="en-US" altLang="zh-CN" b="1" dirty="0" smtClean="0">
              <a:solidFill>
                <a:srgbClr val="002060"/>
              </a:solidFill>
              <a:latin typeface="仿宋" pitchFamily="49" charset="-122"/>
              <a:ea typeface="仿宋" pitchFamily="49" charset="-122"/>
            </a:endParaRPr>
          </a:p>
          <a:p>
            <a:pPr lvl="1" eaLnBrk="1" hangingPunct="1">
              <a:spcBef>
                <a:spcPts val="600"/>
              </a:spcBef>
            </a:pPr>
            <a:r>
              <a:rPr lang="en-US" altLang="zh-CN" sz="2400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PPT</a:t>
            </a:r>
            <a:r>
              <a:rPr lang="zh-CN" altLang="en-US" sz="2400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事先需和教师沟通，认可</a:t>
            </a:r>
            <a:endParaRPr lang="en-US" altLang="zh-CN" sz="2400" b="1" dirty="0" smtClean="0">
              <a:solidFill>
                <a:srgbClr val="002060"/>
              </a:solidFill>
              <a:latin typeface="仿宋" pitchFamily="49" charset="-122"/>
              <a:ea typeface="仿宋" pitchFamily="49" charset="-122"/>
            </a:endParaRPr>
          </a:p>
          <a:p>
            <a:pPr eaLnBrk="1" hangingPunct="1">
              <a:spcBef>
                <a:spcPts val="600"/>
              </a:spcBef>
            </a:pPr>
            <a:r>
              <a:rPr lang="zh-CN" altLang="en-US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在课堂上完成报告即完成课程考核</a:t>
            </a:r>
            <a:endParaRPr lang="en-US" altLang="zh-CN" b="1" dirty="0" smtClean="0">
              <a:solidFill>
                <a:srgbClr val="002060"/>
              </a:solidFill>
              <a:latin typeface="仿宋" pitchFamily="49" charset="-122"/>
              <a:ea typeface="仿宋" pitchFamily="49" charset="-122"/>
            </a:endParaRPr>
          </a:p>
          <a:p>
            <a:pPr eaLnBrk="1" hangingPunct="1">
              <a:spcBef>
                <a:spcPts val="600"/>
              </a:spcBef>
            </a:pPr>
            <a:r>
              <a:rPr lang="zh-CN" altLang="en-US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考核成绩从</a:t>
            </a:r>
            <a:r>
              <a:rPr lang="en-US" altLang="zh-CN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80</a:t>
            </a:r>
            <a:r>
              <a:rPr lang="zh-CN" altLang="en-US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分起评，由报告质量决定</a:t>
            </a:r>
            <a:endParaRPr b="1" dirty="0">
              <a:solidFill>
                <a:srgbClr val="002060"/>
              </a:solidFill>
              <a:latin typeface="仿宋" pitchFamily="49" charset="-122"/>
              <a:ea typeface="仿宋" pitchFamily="49" charset="-122"/>
            </a:endParaRPr>
          </a:p>
          <a:p>
            <a:pPr eaLnBrk="1" hangingPunct="1">
              <a:lnSpc>
                <a:spcPct val="110000"/>
              </a:lnSpc>
              <a:spcBef>
                <a:spcPts val="600"/>
              </a:spcBef>
            </a:pPr>
            <a:r>
              <a:rPr lang="en-US" altLang="zh-CN" b="1" dirty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4</a:t>
            </a:r>
            <a:r>
              <a:rPr lang="zh-CN" altLang="en-US" b="1" dirty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－</a:t>
            </a:r>
            <a:r>
              <a:rPr lang="en-US" altLang="zh-CN" b="1" dirty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6</a:t>
            </a:r>
            <a:r>
              <a:rPr lang="zh-CN" altLang="en-US" b="1" dirty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名同学以此方式考核</a:t>
            </a:r>
            <a:endParaRPr b="1" dirty="0">
              <a:solidFill>
                <a:srgbClr val="002060"/>
              </a:solidFill>
              <a:latin typeface="仿宋" pitchFamily="49" charset="-122"/>
              <a:ea typeface="仿宋" pitchFamily="49" charset="-122"/>
            </a:endParaRPr>
          </a:p>
          <a:p>
            <a:pPr eaLnBrk="1" hangingPunct="1">
              <a:lnSpc>
                <a:spcPct val="110000"/>
              </a:lnSpc>
              <a:spcBef>
                <a:spcPts val="600"/>
              </a:spcBef>
            </a:pPr>
            <a:endParaRPr b="1" dirty="0">
              <a:solidFill>
                <a:srgbClr val="002060"/>
              </a:solidFill>
              <a:latin typeface="仿宋_GB2312" pitchFamily="49" charset="-122"/>
              <a:ea typeface="仿宋_GB2312" pitchFamily="49" charset="-122"/>
            </a:endParaRPr>
          </a:p>
          <a:p>
            <a:pPr eaLnBrk="1" hangingPunct="1">
              <a:lnSpc>
                <a:spcPct val="110000"/>
              </a:lnSpc>
              <a:spcBef>
                <a:spcPts val="600"/>
              </a:spcBef>
            </a:pPr>
            <a:endParaRPr b="1" dirty="0">
              <a:solidFill>
                <a:srgbClr val="00206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609600"/>
            <a:ext cx="6400800" cy="890574"/>
          </a:xfrm>
        </p:spPr>
        <p:txBody>
          <a:bodyPr/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zh-CN" altLang="en-US" sz="4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宋体" pitchFamily="2" charset="-122"/>
                <a:cs typeface="Segoe UI" pitchFamily="34" charset="0"/>
              </a:rPr>
              <a:t>期末考核方式之一</a:t>
            </a:r>
          </a:p>
        </p:txBody>
      </p:sp>
    </p:spTree>
    <p:extLst>
      <p:ext uri="{BB962C8B-B14F-4D97-AF65-F5344CB8AC3E}">
        <p14:creationId xmlns:p14="http://schemas.microsoft.com/office/powerpoint/2010/main" val="1289300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609600"/>
            <a:ext cx="6400800" cy="87471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4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宋体" pitchFamily="2" charset="-122"/>
                <a:cs typeface="Segoe UI" pitchFamily="34" charset="0"/>
              </a:rPr>
              <a:t>PCA</a:t>
            </a:r>
            <a:r>
              <a:rPr lang="zh-CN" altLang="en-US" sz="4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宋体" pitchFamily="2" charset="-122"/>
                <a:cs typeface="Segoe UI" pitchFamily="34" charset="0"/>
              </a:rPr>
              <a:t>回顾</a:t>
            </a:r>
            <a:endParaRPr lang="zh-CN" altLang="en-US" sz="2000" b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宋体" pitchFamily="2" charset="-122"/>
              <a:cs typeface="Segoe UI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1406" y="4857760"/>
            <a:ext cx="9001188" cy="1571636"/>
            <a:chOff x="285720" y="3714752"/>
            <a:chExt cx="11430080" cy="2143140"/>
          </a:xfrm>
        </p:grpSpPr>
        <p:pic>
          <p:nvPicPr>
            <p:cNvPr id="98306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571868" y="3714752"/>
              <a:ext cx="4359928" cy="214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8307" name="Picture 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929586" y="3714752"/>
              <a:ext cx="3786214" cy="21391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8308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85720" y="3714752"/>
              <a:ext cx="3290884" cy="21222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739900"/>
            <a:ext cx="8215313" cy="4713288"/>
          </a:xfrm>
        </p:spPr>
        <p:txBody>
          <a:bodyPr/>
          <a:lstStyle/>
          <a:p>
            <a:pPr eaLnBrk="1" hangingPunct="1"/>
            <a:r>
              <a:rPr lang="zh-CN" altLang="en-US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线性变换</a:t>
            </a:r>
            <a:endParaRPr lang="en-US" altLang="zh-CN" b="1" dirty="0" smtClean="0">
              <a:solidFill>
                <a:srgbClr val="002060"/>
              </a:solidFill>
              <a:latin typeface="仿宋" pitchFamily="49" charset="-122"/>
              <a:ea typeface="仿宋" pitchFamily="49" charset="-122"/>
              <a:cs typeface="Shonar Bangla" pitchFamily="34" charset="0"/>
            </a:endParaRPr>
          </a:p>
          <a:p>
            <a:pPr eaLnBrk="1" hangingPunct="1"/>
            <a:r>
              <a:rPr lang="zh-CN" altLang="en-US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大方差方向具有较大重要性</a:t>
            </a:r>
            <a:endParaRPr lang="en-US" altLang="zh-CN" b="1" dirty="0" smtClean="0">
              <a:solidFill>
                <a:srgbClr val="002060"/>
              </a:solidFill>
              <a:latin typeface="仿宋" pitchFamily="49" charset="-122"/>
              <a:ea typeface="仿宋" pitchFamily="49" charset="-122"/>
              <a:cs typeface="Shonar Bangla" pitchFamily="34" charset="0"/>
            </a:endParaRPr>
          </a:p>
          <a:p>
            <a:pPr eaLnBrk="1" hangingPunct="1"/>
            <a:endParaRPr lang="en-US" altLang="zh-CN" b="1" dirty="0" smtClean="0">
              <a:solidFill>
                <a:srgbClr val="002060"/>
              </a:solidFill>
              <a:latin typeface="仿宋" pitchFamily="49" charset="-122"/>
              <a:ea typeface="仿宋" pitchFamily="49" charset="-122"/>
              <a:cs typeface="Shonar Bangla" pitchFamily="34" charset="0"/>
            </a:endParaRPr>
          </a:p>
          <a:p>
            <a:pPr eaLnBrk="1" hangingPunct="1"/>
            <a:endParaRPr lang="en-US" altLang="zh-CN" b="1" dirty="0" smtClean="0">
              <a:solidFill>
                <a:srgbClr val="002060"/>
              </a:solidFill>
              <a:latin typeface="仿宋" pitchFamily="49" charset="-122"/>
              <a:ea typeface="仿宋" pitchFamily="49" charset="-122"/>
              <a:cs typeface="Shonar Bangla" pitchFamily="34" charset="0"/>
            </a:endParaRPr>
          </a:p>
          <a:p>
            <a:pPr marL="0" indent="0" eaLnBrk="1" hangingPunct="1">
              <a:buNone/>
            </a:pPr>
            <a:endParaRPr lang="en-US" altLang="zh-CN" b="1" dirty="0" smtClean="0">
              <a:solidFill>
                <a:srgbClr val="002060"/>
              </a:solidFill>
              <a:latin typeface="仿宋" pitchFamily="49" charset="-122"/>
              <a:ea typeface="仿宋" pitchFamily="49" charset="-122"/>
              <a:cs typeface="Shonar Bangla" pitchFamily="34" charset="0"/>
            </a:endParaRPr>
          </a:p>
          <a:p>
            <a:pPr eaLnBrk="1" hangingPunct="1"/>
            <a:endParaRPr lang="zh-CN" altLang="en-US" b="1" dirty="0" smtClean="0">
              <a:solidFill>
                <a:srgbClr val="002060"/>
              </a:solidFill>
              <a:latin typeface="Shonar Bangla" pitchFamily="34" charset="0"/>
              <a:ea typeface="方正姚体" pitchFamily="2" charset="-122"/>
              <a:cs typeface="Shonar Bangla" pitchFamily="34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zh-CN" altLang="en-US" b="1" dirty="0" smtClean="0">
                <a:solidFill>
                  <a:srgbClr val="002060"/>
                </a:solidFill>
                <a:latin typeface="Shonar Bangla" pitchFamily="34" charset="0"/>
                <a:ea typeface="宋体" pitchFamily="2" charset="-122"/>
                <a:cs typeface="Shonar Bangla" pitchFamily="34" charset="0"/>
              </a:rPr>
              <a:t>	</a:t>
            </a:r>
          </a:p>
          <a:p>
            <a:pPr eaLnBrk="1" hangingPunct="1">
              <a:buFont typeface="Wingdings" pitchFamily="2" charset="2"/>
              <a:buNone/>
            </a:pPr>
            <a:endParaRPr lang="zh-CN" altLang="en-US" b="1" dirty="0" smtClean="0">
              <a:ea typeface="宋体" pitchFamily="2" charset="-122"/>
            </a:endParaRPr>
          </a:p>
          <a:p>
            <a:pPr eaLnBrk="1" hangingPunct="1"/>
            <a:endParaRPr lang="en-US" altLang="zh-CN" b="1" dirty="0" smtClean="0">
              <a:ea typeface="宋体" pitchFamily="2" charset="-122"/>
            </a:endParaRPr>
          </a:p>
        </p:txBody>
      </p:sp>
      <p:graphicFrame>
        <p:nvGraphicFramePr>
          <p:cNvPr id="10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6657301"/>
              </p:ext>
            </p:extLst>
          </p:nvPr>
        </p:nvGraphicFramePr>
        <p:xfrm>
          <a:off x="1187624" y="2852936"/>
          <a:ext cx="4380469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Equation" r:id="rId7" imgW="1803400" imgH="241300" progId="Equation.3">
                  <p:embed/>
                </p:oleObj>
              </mc:Choice>
              <mc:Fallback>
                <p:oleObj name="Equation" r:id="rId7" imgW="18034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2852936"/>
                        <a:ext cx="4380469" cy="5857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7056988"/>
              </p:ext>
            </p:extLst>
          </p:nvPr>
        </p:nvGraphicFramePr>
        <p:xfrm>
          <a:off x="1151334" y="3491533"/>
          <a:ext cx="6877050" cy="101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Equation" r:id="rId9" imgW="2832100" imgH="419100" progId="Equation.3">
                  <p:embed/>
                </p:oleObj>
              </mc:Choice>
              <mc:Fallback>
                <p:oleObj name="Equation" r:id="rId9" imgW="28321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1334" y="3491533"/>
                        <a:ext cx="6877050" cy="10175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609600"/>
            <a:ext cx="6400800" cy="87471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4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宋体" pitchFamily="2" charset="-122"/>
                <a:cs typeface="Segoe UI" pitchFamily="34" charset="0"/>
              </a:rPr>
              <a:t>PCA</a:t>
            </a:r>
            <a:r>
              <a:rPr lang="zh-CN" altLang="en-US" sz="4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宋体" pitchFamily="2" charset="-122"/>
                <a:cs typeface="Segoe UI" pitchFamily="34" charset="0"/>
              </a:rPr>
              <a:t>回顾</a:t>
            </a:r>
            <a:endParaRPr lang="zh-CN" altLang="en-US" sz="2000" b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宋体" pitchFamily="2" charset="-122"/>
              <a:cs typeface="Segoe UI" pitchFamily="34" charset="0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739900"/>
            <a:ext cx="8215313" cy="4713288"/>
          </a:xfrm>
        </p:spPr>
        <p:txBody>
          <a:bodyPr/>
          <a:lstStyle/>
          <a:p>
            <a:pPr eaLnBrk="1" hangingPunct="1"/>
            <a:r>
              <a:rPr lang="zh-CN" altLang="en-US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计算输入特征的协方差矩阵</a:t>
            </a:r>
            <a:endParaRPr lang="en-US" altLang="zh-CN" b="1" dirty="0" smtClean="0">
              <a:solidFill>
                <a:srgbClr val="002060"/>
              </a:solidFill>
              <a:latin typeface="仿宋" pitchFamily="49" charset="-122"/>
              <a:ea typeface="仿宋" pitchFamily="49" charset="-122"/>
              <a:cs typeface="Shonar Bangla" pitchFamily="34" charset="0"/>
            </a:endParaRPr>
          </a:p>
          <a:p>
            <a:pPr eaLnBrk="1" hangingPunct="1"/>
            <a:r>
              <a:rPr lang="zh-CN" altLang="en-US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计算协方差矩阵的特征值</a:t>
            </a:r>
            <a:endParaRPr lang="en-US" altLang="zh-CN" b="1" dirty="0" smtClean="0">
              <a:solidFill>
                <a:srgbClr val="002060"/>
              </a:solidFill>
              <a:latin typeface="仿宋" pitchFamily="49" charset="-122"/>
              <a:ea typeface="仿宋" pitchFamily="49" charset="-122"/>
              <a:cs typeface="Shonar Bangla" pitchFamily="34" charset="0"/>
            </a:endParaRPr>
          </a:p>
          <a:p>
            <a:pPr eaLnBrk="1" hangingPunct="1"/>
            <a:r>
              <a:rPr lang="zh-CN" altLang="en-US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特征值对应的特征向量互相垂直</a:t>
            </a:r>
            <a:endParaRPr lang="en-US" altLang="zh-CN" b="1" dirty="0" smtClean="0">
              <a:solidFill>
                <a:srgbClr val="002060"/>
              </a:solidFill>
              <a:latin typeface="仿宋" pitchFamily="49" charset="-122"/>
              <a:ea typeface="仿宋" pitchFamily="49" charset="-122"/>
              <a:cs typeface="Shonar Bangla" pitchFamily="34" charset="0"/>
            </a:endParaRPr>
          </a:p>
          <a:p>
            <a:pPr eaLnBrk="1" hangingPunct="1"/>
            <a:r>
              <a:rPr lang="zh-CN" altLang="en-US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取最大的</a:t>
            </a:r>
            <a:r>
              <a:rPr lang="en-US" altLang="zh-CN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k</a:t>
            </a:r>
            <a:r>
              <a:rPr lang="zh-CN" altLang="en-US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个特征值对应的特征向量来进行特征降维</a:t>
            </a:r>
            <a:endParaRPr lang="en-US" altLang="zh-CN" b="1" dirty="0" smtClean="0">
              <a:solidFill>
                <a:srgbClr val="002060"/>
              </a:solidFill>
              <a:latin typeface="仿宋" pitchFamily="49" charset="-122"/>
              <a:ea typeface="仿宋" pitchFamily="49" charset="-122"/>
              <a:cs typeface="Shonar Bangla" pitchFamily="34" charset="0"/>
            </a:endParaRPr>
          </a:p>
          <a:p>
            <a:pPr eaLnBrk="1" hangingPunct="1"/>
            <a:endParaRPr lang="en-US" altLang="zh-CN" b="1" dirty="0" smtClean="0">
              <a:solidFill>
                <a:srgbClr val="002060"/>
              </a:solidFill>
              <a:latin typeface="仿宋" pitchFamily="49" charset="-122"/>
              <a:ea typeface="仿宋" pitchFamily="49" charset="-122"/>
              <a:cs typeface="Shonar Bangla" pitchFamily="34" charset="0"/>
            </a:endParaRPr>
          </a:p>
          <a:p>
            <a:pPr marL="0" indent="0" eaLnBrk="1" hangingPunct="1">
              <a:buNone/>
            </a:pPr>
            <a:endParaRPr lang="en-US" altLang="zh-CN" b="1" dirty="0" smtClean="0">
              <a:solidFill>
                <a:srgbClr val="002060"/>
              </a:solidFill>
              <a:latin typeface="仿宋" pitchFamily="49" charset="-122"/>
              <a:ea typeface="仿宋" pitchFamily="49" charset="-122"/>
              <a:cs typeface="Shonar Bangla" pitchFamily="34" charset="0"/>
            </a:endParaRPr>
          </a:p>
          <a:p>
            <a:pPr eaLnBrk="1" hangingPunct="1"/>
            <a:endParaRPr lang="zh-CN" altLang="en-US" b="1" dirty="0" smtClean="0">
              <a:solidFill>
                <a:srgbClr val="002060"/>
              </a:solidFill>
              <a:latin typeface="Shonar Bangla" pitchFamily="34" charset="0"/>
              <a:ea typeface="方正姚体" pitchFamily="2" charset="-122"/>
              <a:cs typeface="Shonar Bangla" pitchFamily="34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zh-CN" altLang="en-US" b="1" dirty="0" smtClean="0">
                <a:solidFill>
                  <a:srgbClr val="002060"/>
                </a:solidFill>
                <a:latin typeface="Shonar Bangla" pitchFamily="34" charset="0"/>
                <a:ea typeface="宋体" pitchFamily="2" charset="-122"/>
                <a:cs typeface="Shonar Bangla" pitchFamily="34" charset="0"/>
              </a:rPr>
              <a:t>	</a:t>
            </a:r>
          </a:p>
          <a:p>
            <a:pPr eaLnBrk="1" hangingPunct="1">
              <a:buFont typeface="Wingdings" pitchFamily="2" charset="2"/>
              <a:buNone/>
            </a:pPr>
            <a:endParaRPr lang="zh-CN" altLang="en-US" b="1" dirty="0" smtClean="0">
              <a:ea typeface="宋体" pitchFamily="2" charset="-122"/>
            </a:endParaRPr>
          </a:p>
          <a:p>
            <a:pPr eaLnBrk="1" hangingPunct="1"/>
            <a:endParaRPr lang="en-US" altLang="zh-CN" b="1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6826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609600"/>
            <a:ext cx="6400800" cy="87471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宋体" pitchFamily="2" charset="-122"/>
                <a:cs typeface="Segoe UI" pitchFamily="34" charset="0"/>
              </a:rPr>
              <a:t>三维扫描仪</a:t>
            </a:r>
            <a:endParaRPr lang="zh-CN" altLang="en-US" sz="48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宋体" pitchFamily="2" charset="-122"/>
              <a:cs typeface="Segoe UI" pitchFamily="34" charset="0"/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739900"/>
            <a:ext cx="8215313" cy="4713288"/>
          </a:xfrm>
        </p:spPr>
        <p:txBody>
          <a:bodyPr/>
          <a:lstStyle/>
          <a:p>
            <a:pPr eaLnBrk="1" hangingPunct="1"/>
            <a:r>
              <a:rPr lang="zh-CN" altLang="en-US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生成物体表面的三维点云数据</a:t>
            </a:r>
            <a:endParaRPr lang="en-US" altLang="zh-CN" b="1" dirty="0" smtClean="0">
              <a:solidFill>
                <a:srgbClr val="002060"/>
              </a:solidFill>
              <a:latin typeface="仿宋" pitchFamily="49" charset="-122"/>
              <a:ea typeface="仿宋" pitchFamily="49" charset="-122"/>
              <a:cs typeface="Shonar Bangla" pitchFamily="34" charset="0"/>
            </a:endParaRPr>
          </a:p>
          <a:p>
            <a:pPr eaLnBrk="1" hangingPunct="1"/>
            <a:r>
              <a:rPr lang="zh-CN" altLang="en-US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与相机类似，但可以获取距离信息</a:t>
            </a:r>
            <a:endParaRPr lang="en-US" altLang="zh-CN" b="1" dirty="0" smtClean="0">
              <a:solidFill>
                <a:srgbClr val="002060"/>
              </a:solidFill>
              <a:latin typeface="仿宋" pitchFamily="49" charset="-122"/>
              <a:ea typeface="仿宋" pitchFamily="49" charset="-122"/>
              <a:cs typeface="Shonar Bangla" pitchFamily="34" charset="0"/>
            </a:endParaRPr>
          </a:p>
          <a:p>
            <a:pPr eaLnBrk="1" hangingPunct="1"/>
            <a:r>
              <a:rPr lang="zh-CN" altLang="en-US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一般需要多个扫描才能构成物体的完整模型</a:t>
            </a:r>
            <a:endParaRPr lang="en-US" altLang="zh-CN" b="1" dirty="0" smtClean="0">
              <a:solidFill>
                <a:srgbClr val="002060"/>
              </a:solidFill>
              <a:latin typeface="仿宋" pitchFamily="49" charset="-122"/>
              <a:ea typeface="仿宋" pitchFamily="49" charset="-122"/>
              <a:cs typeface="Shonar Bangla" pitchFamily="34" charset="0"/>
            </a:endParaRPr>
          </a:p>
          <a:p>
            <a:pPr eaLnBrk="1" hangingPunct="1"/>
            <a:r>
              <a:rPr lang="zh-CN" altLang="en-US" b="1" dirty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点</a:t>
            </a:r>
            <a:r>
              <a:rPr lang="zh-CN" altLang="en-US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云数据可以直接用来描述物体，也可进一步转化为多边形模型，</a:t>
            </a:r>
            <a:r>
              <a:rPr lang="en-US" altLang="zh-CN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NURBS</a:t>
            </a:r>
            <a:r>
              <a:rPr lang="zh-CN" altLang="en-US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曲面模型，</a:t>
            </a:r>
            <a:r>
              <a:rPr lang="en-US" altLang="zh-CN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CAD</a:t>
            </a:r>
            <a:r>
              <a:rPr lang="zh-CN" altLang="en-US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模型等</a:t>
            </a:r>
          </a:p>
          <a:p>
            <a:pPr eaLnBrk="1" hangingPunct="1">
              <a:buFont typeface="Wingdings" pitchFamily="2" charset="2"/>
              <a:buNone/>
            </a:pPr>
            <a:endParaRPr lang="zh-CN" altLang="en-US" b="1" dirty="0" smtClean="0">
              <a:ea typeface="宋体" pitchFamily="2" charset="-122"/>
            </a:endParaRPr>
          </a:p>
          <a:p>
            <a:pPr eaLnBrk="1" hangingPunct="1"/>
            <a:endParaRPr lang="en-US" altLang="zh-CN" b="1" dirty="0" smtClean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609600"/>
            <a:ext cx="6400800" cy="874713"/>
          </a:xfrm>
        </p:spPr>
        <p:txBody>
          <a:bodyPr/>
          <a:lstStyle/>
          <a:p>
            <a:pPr algn="just" eaLnBrk="1" hangingPunct="1">
              <a:defRPr/>
            </a:pPr>
            <a:r>
              <a:rPr lang="zh-CN" altLang="en-US" sz="4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宋体" pitchFamily="2" charset="-122"/>
                <a:cs typeface="Segoe UI" pitchFamily="34" charset="0"/>
              </a:rPr>
              <a:t>三维扫描技术的应用</a:t>
            </a:r>
            <a:endParaRPr lang="zh-CN" altLang="en-US" sz="48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宋体" pitchFamily="2" charset="-122"/>
              <a:cs typeface="Segoe UI" pitchFamily="34" charset="0"/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739900"/>
            <a:ext cx="8215313" cy="4713288"/>
          </a:xfrm>
        </p:spPr>
        <p:txBody>
          <a:bodyPr/>
          <a:lstStyle/>
          <a:p>
            <a:pPr eaLnBrk="1" hangingPunct="1"/>
            <a:endParaRPr lang="zh-CN" altLang="en-US" b="1" dirty="0" smtClean="0">
              <a:solidFill>
                <a:srgbClr val="002060"/>
              </a:solidFill>
              <a:latin typeface="Shonar Bangla" pitchFamily="34" charset="0"/>
              <a:ea typeface="方正姚体" pitchFamily="2" charset="-122"/>
              <a:cs typeface="Shonar Bangla" pitchFamily="34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zh-CN" altLang="en-US" b="1" dirty="0" smtClean="0">
                <a:solidFill>
                  <a:srgbClr val="002060"/>
                </a:solidFill>
                <a:latin typeface="Shonar Bangla" pitchFamily="34" charset="0"/>
                <a:ea typeface="宋体" pitchFamily="2" charset="-122"/>
                <a:cs typeface="Shonar Bangla" pitchFamily="34" charset="0"/>
              </a:rPr>
              <a:t>	</a:t>
            </a:r>
          </a:p>
          <a:p>
            <a:pPr eaLnBrk="1" hangingPunct="1">
              <a:buFont typeface="Wingdings" pitchFamily="2" charset="2"/>
              <a:buNone/>
            </a:pPr>
            <a:endParaRPr lang="zh-CN" altLang="en-US" b="1" dirty="0" smtClean="0">
              <a:ea typeface="宋体" pitchFamily="2" charset="-122"/>
            </a:endParaRPr>
          </a:p>
          <a:p>
            <a:pPr eaLnBrk="1" hangingPunct="1"/>
            <a:endParaRPr lang="en-US" altLang="zh-CN" b="1" dirty="0" smtClean="0">
              <a:ea typeface="宋体" pitchFamily="2" charset="-122"/>
            </a:endParaRPr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24116" y="1714488"/>
            <a:ext cx="4072256" cy="502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757339"/>
            <a:ext cx="3168352" cy="2984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gray">
          <a:xfrm>
            <a:off x="532800" y="1738800"/>
            <a:ext cx="8215313" cy="4713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v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zh-CN" altLang="en-US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娱乐</a:t>
            </a:r>
            <a:endParaRPr lang="en-US" altLang="zh-CN" b="1" dirty="0" smtClean="0">
              <a:solidFill>
                <a:srgbClr val="002060"/>
              </a:solidFill>
              <a:latin typeface="仿宋" pitchFamily="49" charset="-122"/>
              <a:ea typeface="仿宋" pitchFamily="49" charset="-122"/>
              <a:cs typeface="Shonar Bangla" pitchFamily="34" charset="0"/>
            </a:endParaRPr>
          </a:p>
          <a:p>
            <a:pPr eaLnBrk="1" hangingPunct="1"/>
            <a:r>
              <a:rPr lang="zh-CN" altLang="en-US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文物保护</a:t>
            </a:r>
            <a:endParaRPr lang="en-US" altLang="zh-CN" b="1" dirty="0" smtClean="0">
              <a:solidFill>
                <a:srgbClr val="002060"/>
              </a:solidFill>
              <a:latin typeface="仿宋" pitchFamily="49" charset="-122"/>
              <a:ea typeface="仿宋" pitchFamily="49" charset="-122"/>
              <a:cs typeface="Shonar Bangla" pitchFamily="34" charset="0"/>
            </a:endParaRPr>
          </a:p>
          <a:p>
            <a:pPr lvl="1" eaLnBrk="1" hangingPunct="1"/>
            <a:r>
              <a:rPr lang="en-US" altLang="zh-CN" sz="2400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Michelangelo</a:t>
            </a:r>
            <a:r>
              <a:rPr lang="zh-CN" altLang="en-US" sz="2400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计划</a:t>
            </a:r>
            <a:endParaRPr lang="en-US" altLang="zh-CN" sz="2400" b="1" dirty="0" smtClean="0">
              <a:solidFill>
                <a:srgbClr val="002060"/>
              </a:solidFill>
              <a:latin typeface="仿宋" pitchFamily="49" charset="-122"/>
              <a:ea typeface="仿宋" pitchFamily="49" charset="-122"/>
            </a:endParaRPr>
          </a:p>
          <a:p>
            <a:pPr eaLnBrk="1" hangingPunct="1"/>
            <a:r>
              <a:rPr lang="zh-CN" altLang="en-US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工业质量控制</a:t>
            </a:r>
            <a:endParaRPr lang="en-US" altLang="zh-CN" b="1" dirty="0">
              <a:solidFill>
                <a:srgbClr val="002060"/>
              </a:solidFill>
              <a:latin typeface="仿宋" pitchFamily="49" charset="-122"/>
              <a:ea typeface="仿宋" pitchFamily="49" charset="-122"/>
            </a:endParaRPr>
          </a:p>
          <a:p>
            <a:pPr lvl="1" eaLnBrk="1" hangingPunct="1"/>
            <a:endParaRPr lang="en-US" altLang="zh-CN" b="1" dirty="0" smtClean="0">
              <a:solidFill>
                <a:srgbClr val="002060"/>
              </a:solidFill>
              <a:latin typeface="仿宋_GB2312"/>
              <a:ea typeface="方正姚体" pitchFamily="2" charset="-122"/>
              <a:cs typeface="Shonar Bangla" pitchFamily="34" charset="0"/>
            </a:endParaRPr>
          </a:p>
          <a:p>
            <a:pPr eaLnBrk="1" hangingPunct="1"/>
            <a:endParaRPr lang="zh-CN" altLang="en-US" b="1" dirty="0" smtClean="0">
              <a:solidFill>
                <a:srgbClr val="002060"/>
              </a:solidFill>
              <a:latin typeface="Shonar Bangla" pitchFamily="34" charset="0"/>
              <a:ea typeface="方正姚体" pitchFamily="2" charset="-122"/>
              <a:cs typeface="Shonar Bangla" pitchFamily="34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zh-CN" altLang="en-US" b="1" dirty="0" smtClean="0">
                <a:solidFill>
                  <a:srgbClr val="002060"/>
                </a:solidFill>
                <a:latin typeface="Shonar Bangla" pitchFamily="34" charset="0"/>
                <a:ea typeface="宋体" pitchFamily="2" charset="-122"/>
                <a:cs typeface="Shonar Bangla" pitchFamily="34" charset="0"/>
              </a:rPr>
              <a:t>	</a:t>
            </a:r>
          </a:p>
          <a:p>
            <a:pPr eaLnBrk="1" hangingPunct="1">
              <a:buFont typeface="Wingdings" pitchFamily="2" charset="2"/>
              <a:buNone/>
            </a:pPr>
            <a:endParaRPr lang="zh-CN" altLang="en-US" b="1" dirty="0" smtClean="0">
              <a:ea typeface="宋体" pitchFamily="2" charset="-122"/>
            </a:endParaRPr>
          </a:p>
          <a:p>
            <a:pPr eaLnBrk="1" hangingPunct="1"/>
            <a:endParaRPr lang="en-US" altLang="zh-CN" b="1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5058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609600"/>
            <a:ext cx="6400800" cy="87471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宋体" pitchFamily="2" charset="-122"/>
                <a:cs typeface="Segoe UI" pitchFamily="34" charset="0"/>
              </a:rPr>
              <a:t>点云数据的绘制</a:t>
            </a:r>
            <a:endParaRPr lang="zh-CN" altLang="en-US" sz="48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宋体" pitchFamily="2" charset="-122"/>
              <a:cs typeface="Segoe UI" pitchFamily="34" charset="0"/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739900"/>
            <a:ext cx="8215313" cy="4713288"/>
          </a:xfrm>
        </p:spPr>
        <p:txBody>
          <a:bodyPr/>
          <a:lstStyle/>
          <a:p>
            <a:pPr eaLnBrk="1" hangingPunct="1"/>
            <a:r>
              <a:rPr lang="zh-CN" altLang="en-US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基于点的绘制技术：不进行三角网格重建，直接根据点云数据进行绘制</a:t>
            </a:r>
            <a:endParaRPr lang="en-US" altLang="zh-CN" b="1" dirty="0" smtClean="0">
              <a:solidFill>
                <a:srgbClr val="002060"/>
              </a:solidFill>
              <a:latin typeface="仿宋" pitchFamily="49" charset="-122"/>
              <a:ea typeface="仿宋" pitchFamily="49" charset="-122"/>
              <a:cs typeface="Shonar Bangla" pitchFamily="34" charset="0"/>
            </a:endParaRPr>
          </a:p>
          <a:p>
            <a:pPr eaLnBrk="1" hangingPunct="1"/>
            <a:r>
              <a:rPr lang="zh-CN" altLang="en-US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绘制需要的输入</a:t>
            </a:r>
            <a:endParaRPr lang="en-US" altLang="zh-CN" b="1" dirty="0" smtClean="0">
              <a:solidFill>
                <a:srgbClr val="002060"/>
              </a:solidFill>
              <a:latin typeface="仿宋" pitchFamily="49" charset="-122"/>
              <a:ea typeface="仿宋" pitchFamily="49" charset="-122"/>
              <a:cs typeface="Shonar Bangla" pitchFamily="34" charset="0"/>
            </a:endParaRPr>
          </a:p>
          <a:p>
            <a:pPr lvl="1" eaLnBrk="1" hangingPunct="1"/>
            <a:r>
              <a:rPr lang="zh-CN" altLang="en-US" sz="2400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点的位置（通过三维扫描仪直接获得）</a:t>
            </a:r>
            <a:endParaRPr lang="en-US" altLang="zh-CN" sz="2400" b="1" dirty="0" smtClean="0">
              <a:solidFill>
                <a:srgbClr val="002060"/>
              </a:solidFill>
              <a:latin typeface="仿宋" pitchFamily="49" charset="-122"/>
              <a:ea typeface="仿宋" pitchFamily="49" charset="-122"/>
              <a:cs typeface="Shonar Bangla" pitchFamily="34" charset="0"/>
            </a:endParaRPr>
          </a:p>
          <a:p>
            <a:pPr lvl="1" eaLnBrk="1" hangingPunct="1"/>
            <a:r>
              <a:rPr lang="zh-CN" altLang="en-US" sz="2400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点的法向量（需要通过计算得到）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b="1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  <a:cs typeface="Shonar Bangla" pitchFamily="34" charset="0"/>
              </a:rPr>
              <a:t>	</a:t>
            </a:r>
          </a:p>
          <a:p>
            <a:pPr eaLnBrk="1" hangingPunct="1">
              <a:buFont typeface="Wingdings" pitchFamily="2" charset="2"/>
              <a:buNone/>
            </a:pPr>
            <a:endParaRPr lang="zh-CN" altLang="en-US" b="1" dirty="0" smtClean="0">
              <a:ea typeface="宋体" pitchFamily="2" charset="-122"/>
            </a:endParaRPr>
          </a:p>
          <a:p>
            <a:pPr eaLnBrk="1" hangingPunct="1"/>
            <a:endParaRPr lang="en-US" altLang="zh-CN" b="1" dirty="0" smtClean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609600"/>
            <a:ext cx="6400800" cy="87471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宋体" pitchFamily="2" charset="-122"/>
                <a:cs typeface="Segoe UI" pitchFamily="34" charset="0"/>
              </a:rPr>
              <a:t>法向量的计算</a:t>
            </a:r>
            <a:endParaRPr lang="zh-CN" altLang="en-US" sz="48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宋体" pitchFamily="2" charset="-122"/>
              <a:cs typeface="Segoe UI" pitchFamily="34" charset="0"/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739900"/>
            <a:ext cx="8503096" cy="4713288"/>
          </a:xfrm>
        </p:spPr>
        <p:txBody>
          <a:bodyPr/>
          <a:lstStyle/>
          <a:p>
            <a:pPr eaLnBrk="1" hangingPunct="1"/>
            <a:r>
              <a:rPr lang="zh-CN" altLang="en-US" b="1" dirty="0" smtClean="0">
                <a:solidFill>
                  <a:srgbClr val="002060"/>
                </a:solidFill>
                <a:latin typeface="Shonar Bangla" pitchFamily="34" charset="0"/>
                <a:ea typeface="方正姚体" pitchFamily="2" charset="-122"/>
                <a:cs typeface="Shonar Bangla" pitchFamily="34" charset="0"/>
              </a:rPr>
              <a:t>对于三维点集｛</a:t>
            </a:r>
            <a:r>
              <a:rPr lang="en-US" altLang="zh-CN" b="1" dirty="0" smtClean="0">
                <a:solidFill>
                  <a:srgbClr val="002060"/>
                </a:solidFill>
                <a:latin typeface="Shonar Bangla" pitchFamily="34" charset="0"/>
                <a:ea typeface="方正姚体" pitchFamily="2" charset="-122"/>
                <a:cs typeface="Shonar Bangla" pitchFamily="34" charset="0"/>
              </a:rPr>
              <a:t>p</a:t>
            </a:r>
            <a:r>
              <a:rPr lang="en-US" altLang="zh-CN" b="1" baseline="-25000" dirty="0" smtClean="0">
                <a:solidFill>
                  <a:srgbClr val="002060"/>
                </a:solidFill>
                <a:latin typeface="Shonar Bangla" pitchFamily="34" charset="0"/>
                <a:ea typeface="方正姚体" pitchFamily="2" charset="-122"/>
                <a:cs typeface="Shonar Bangla" pitchFamily="34" charset="0"/>
              </a:rPr>
              <a:t>1</a:t>
            </a:r>
            <a:r>
              <a:rPr lang="en-US" altLang="zh-CN" b="1" dirty="0" smtClean="0">
                <a:solidFill>
                  <a:srgbClr val="002060"/>
                </a:solidFill>
                <a:latin typeface="Shonar Bangla" pitchFamily="34" charset="0"/>
                <a:ea typeface="方正姚体" pitchFamily="2" charset="-122"/>
                <a:cs typeface="Shonar Bangla" pitchFamily="34" charset="0"/>
              </a:rPr>
              <a:t>,p</a:t>
            </a:r>
            <a:r>
              <a:rPr lang="en-US" altLang="zh-CN" b="1" baseline="-25000" dirty="0" smtClean="0">
                <a:solidFill>
                  <a:srgbClr val="002060"/>
                </a:solidFill>
                <a:latin typeface="Shonar Bangla" pitchFamily="34" charset="0"/>
                <a:ea typeface="方正姚体" pitchFamily="2" charset="-122"/>
                <a:cs typeface="Shonar Bangla" pitchFamily="34" charset="0"/>
              </a:rPr>
              <a:t>2</a:t>
            </a:r>
            <a:r>
              <a:rPr lang="en-US" altLang="zh-CN" b="1" dirty="0" smtClean="0">
                <a:solidFill>
                  <a:srgbClr val="002060"/>
                </a:solidFill>
                <a:latin typeface="Shonar Bangla" pitchFamily="34" charset="0"/>
                <a:ea typeface="方正姚体" pitchFamily="2" charset="-122"/>
                <a:cs typeface="Shonar Bangla" pitchFamily="34" charset="0"/>
              </a:rPr>
              <a:t>,</a:t>
            </a:r>
            <a:r>
              <a:rPr lang="en-US" altLang="zh-CN" b="1" dirty="0" smtClean="0">
                <a:solidFill>
                  <a:srgbClr val="002060"/>
                </a:solidFill>
                <a:latin typeface="Shonar Bangla" pitchFamily="34" charset="0"/>
                <a:ea typeface="方正姚体" pitchFamily="2" charset="-122"/>
                <a:cs typeface="Shonar Bangla" pitchFamily="34" charset="0"/>
              </a:rPr>
              <a:t>…</a:t>
            </a:r>
            <a:r>
              <a:rPr lang="en-US" altLang="zh-CN" b="1" dirty="0" err="1" smtClean="0">
                <a:solidFill>
                  <a:srgbClr val="002060"/>
                </a:solidFill>
                <a:latin typeface="Shonar Bangla" pitchFamily="34" charset="0"/>
                <a:ea typeface="方正姚体" pitchFamily="2" charset="-122"/>
                <a:cs typeface="Shonar Bangla" pitchFamily="34" charset="0"/>
              </a:rPr>
              <a:t>p</a:t>
            </a:r>
            <a:r>
              <a:rPr lang="en-US" altLang="zh-CN" b="1" baseline="-25000" dirty="0" err="1" smtClean="0">
                <a:solidFill>
                  <a:srgbClr val="002060"/>
                </a:solidFill>
                <a:latin typeface="Shonar Bangla" pitchFamily="34" charset="0"/>
                <a:ea typeface="方正姚体" pitchFamily="2" charset="-122"/>
                <a:cs typeface="Shonar Bangla" pitchFamily="34" charset="0"/>
              </a:rPr>
              <a:t>n</a:t>
            </a:r>
            <a:r>
              <a:rPr lang="zh-CN" altLang="en-US" b="1" dirty="0" smtClean="0">
                <a:solidFill>
                  <a:srgbClr val="002060"/>
                </a:solidFill>
                <a:latin typeface="Shonar Bangla" pitchFamily="34" charset="0"/>
                <a:ea typeface="方正姚体" pitchFamily="2" charset="-122"/>
                <a:cs typeface="Shonar Bangla" pitchFamily="34" charset="0"/>
              </a:rPr>
              <a:t>｝</a:t>
            </a:r>
            <a:endParaRPr lang="en-US" altLang="zh-CN" b="1" dirty="0" smtClean="0">
              <a:solidFill>
                <a:srgbClr val="002060"/>
              </a:solidFill>
              <a:latin typeface="Shonar Bangla" pitchFamily="34" charset="0"/>
              <a:ea typeface="方正姚体" pitchFamily="2" charset="-122"/>
              <a:cs typeface="Shonar Bangla" pitchFamily="34" charset="0"/>
            </a:endParaRPr>
          </a:p>
          <a:p>
            <a:pPr eaLnBrk="1" hangingPunct="1"/>
            <a:r>
              <a:rPr lang="zh-CN" altLang="en-US" b="1" dirty="0" smtClean="0">
                <a:solidFill>
                  <a:srgbClr val="002060"/>
                </a:solidFill>
                <a:latin typeface="Shonar Bangla" pitchFamily="34" charset="0"/>
                <a:ea typeface="方正姚体" pitchFamily="2" charset="-122"/>
                <a:cs typeface="Shonar Bangla" pitchFamily="34" charset="0"/>
              </a:rPr>
              <a:t>根据</a:t>
            </a:r>
            <a:r>
              <a:rPr lang="en-US" altLang="zh-CN" b="1" dirty="0" smtClean="0">
                <a:solidFill>
                  <a:srgbClr val="002060"/>
                </a:solidFill>
                <a:latin typeface="Shonar Bangla" pitchFamily="34" charset="0"/>
                <a:ea typeface="方正姚体" pitchFamily="2" charset="-122"/>
                <a:cs typeface="Shonar Bangla" pitchFamily="34" charset="0"/>
              </a:rPr>
              <a:t>p</a:t>
            </a:r>
            <a:r>
              <a:rPr lang="zh-CN" altLang="en-US" b="1" dirty="0" smtClean="0">
                <a:solidFill>
                  <a:srgbClr val="002060"/>
                </a:solidFill>
                <a:latin typeface="Shonar Bangla" pitchFamily="34" charset="0"/>
                <a:ea typeface="方正姚体" pitchFamily="2" charset="-122"/>
                <a:cs typeface="Shonar Bangla" pitchFamily="34" charset="0"/>
              </a:rPr>
              <a:t>的</a:t>
            </a:r>
            <a:r>
              <a:rPr lang="en-US" altLang="zh-CN" b="1" dirty="0" smtClean="0">
                <a:solidFill>
                  <a:srgbClr val="002060"/>
                </a:solidFill>
                <a:latin typeface="Shonar Bangla" pitchFamily="34" charset="0"/>
                <a:ea typeface="方正姚体" pitchFamily="2" charset="-122"/>
                <a:cs typeface="Shonar Bangla" pitchFamily="34" charset="0"/>
              </a:rPr>
              <a:t>k</a:t>
            </a:r>
            <a:r>
              <a:rPr lang="zh-CN" altLang="en-US" b="1" dirty="0" smtClean="0">
                <a:solidFill>
                  <a:srgbClr val="002060"/>
                </a:solidFill>
                <a:latin typeface="Shonar Bangla" pitchFamily="34" charset="0"/>
                <a:ea typeface="方正姚体" pitchFamily="2" charset="-122"/>
                <a:cs typeface="Shonar Bangla" pitchFamily="34" charset="0"/>
              </a:rPr>
              <a:t>个最近邻点｛</a:t>
            </a:r>
            <a:r>
              <a:rPr lang="en-US" altLang="zh-CN" b="1" dirty="0" smtClean="0">
                <a:solidFill>
                  <a:srgbClr val="002060"/>
                </a:solidFill>
                <a:latin typeface="Shonar Bangla" pitchFamily="34" charset="0"/>
                <a:ea typeface="方正姚体" pitchFamily="2" charset="-122"/>
                <a:cs typeface="Shonar Bangla" pitchFamily="34" charset="0"/>
              </a:rPr>
              <a:t>q</a:t>
            </a:r>
            <a:r>
              <a:rPr lang="en-US" altLang="zh-CN" b="1" baseline="-25000" dirty="0" smtClean="0">
                <a:solidFill>
                  <a:srgbClr val="002060"/>
                </a:solidFill>
                <a:latin typeface="Shonar Bangla" pitchFamily="34" charset="0"/>
                <a:ea typeface="方正姚体" pitchFamily="2" charset="-122"/>
                <a:cs typeface="Shonar Bangla" pitchFamily="34" charset="0"/>
              </a:rPr>
              <a:t>1</a:t>
            </a:r>
            <a:r>
              <a:rPr lang="en-US" altLang="zh-CN" b="1" dirty="0" smtClean="0">
                <a:solidFill>
                  <a:srgbClr val="002060"/>
                </a:solidFill>
                <a:latin typeface="Shonar Bangla" pitchFamily="34" charset="0"/>
                <a:ea typeface="方正姚体" pitchFamily="2" charset="-122"/>
                <a:cs typeface="Shonar Bangla" pitchFamily="34" charset="0"/>
              </a:rPr>
              <a:t>,q</a:t>
            </a:r>
            <a:r>
              <a:rPr lang="en-US" altLang="zh-CN" b="1" baseline="-25000" dirty="0" smtClean="0">
                <a:solidFill>
                  <a:srgbClr val="002060"/>
                </a:solidFill>
                <a:latin typeface="Shonar Bangla" pitchFamily="34" charset="0"/>
                <a:ea typeface="方正姚体" pitchFamily="2" charset="-122"/>
                <a:cs typeface="Shonar Bangla" pitchFamily="34" charset="0"/>
              </a:rPr>
              <a:t>2</a:t>
            </a:r>
            <a:r>
              <a:rPr lang="en-US" altLang="zh-CN" b="1" dirty="0" smtClean="0">
                <a:solidFill>
                  <a:srgbClr val="002060"/>
                </a:solidFill>
                <a:latin typeface="Shonar Bangla" pitchFamily="34" charset="0"/>
                <a:ea typeface="方正姚体" pitchFamily="2" charset="-122"/>
                <a:cs typeface="Shonar Bangla" pitchFamily="34" charset="0"/>
              </a:rPr>
              <a:t>,</a:t>
            </a:r>
            <a:r>
              <a:rPr lang="en-US" altLang="zh-CN" b="1" dirty="0" smtClean="0">
                <a:solidFill>
                  <a:srgbClr val="002060"/>
                </a:solidFill>
                <a:latin typeface="Shonar Bangla" pitchFamily="34" charset="0"/>
                <a:ea typeface="方正姚体" pitchFamily="2" charset="-122"/>
                <a:cs typeface="Shonar Bangla" pitchFamily="34" charset="0"/>
              </a:rPr>
              <a:t>…,</a:t>
            </a:r>
            <a:r>
              <a:rPr lang="en-US" altLang="zh-CN" b="1" dirty="0" err="1" smtClean="0">
                <a:solidFill>
                  <a:srgbClr val="002060"/>
                </a:solidFill>
                <a:latin typeface="Shonar Bangla" pitchFamily="34" charset="0"/>
                <a:ea typeface="方正姚体" pitchFamily="2" charset="-122"/>
                <a:cs typeface="Shonar Bangla" pitchFamily="34" charset="0"/>
              </a:rPr>
              <a:t>q</a:t>
            </a:r>
            <a:r>
              <a:rPr lang="en-US" altLang="zh-CN" b="1" baseline="-25000" dirty="0" err="1" smtClean="0">
                <a:solidFill>
                  <a:srgbClr val="002060"/>
                </a:solidFill>
                <a:latin typeface="Shonar Bangla" pitchFamily="34" charset="0"/>
                <a:ea typeface="方正姚体" pitchFamily="2" charset="-122"/>
                <a:cs typeface="Shonar Bangla" pitchFamily="34" charset="0"/>
              </a:rPr>
              <a:t>k</a:t>
            </a:r>
            <a:r>
              <a:rPr lang="zh-CN" altLang="en-US" b="1" dirty="0" smtClean="0">
                <a:solidFill>
                  <a:srgbClr val="002060"/>
                </a:solidFill>
                <a:latin typeface="Shonar Bangla" pitchFamily="34" charset="0"/>
                <a:ea typeface="方正姚体" pitchFamily="2" charset="-122"/>
                <a:cs typeface="Shonar Bangla" pitchFamily="34" charset="0"/>
              </a:rPr>
              <a:t>｝计算</a:t>
            </a:r>
            <a:r>
              <a:rPr lang="zh-CN" altLang="en-US" b="1" dirty="0" smtClean="0">
                <a:solidFill>
                  <a:srgbClr val="002060"/>
                </a:solidFill>
                <a:latin typeface="Shonar Bangla" pitchFamily="34" charset="0"/>
                <a:ea typeface="方正姚体" pitchFamily="2" charset="-122"/>
                <a:cs typeface="Shonar Bangla" pitchFamily="34" charset="0"/>
              </a:rPr>
              <a:t>其</a:t>
            </a:r>
            <a:r>
              <a:rPr lang="zh-CN" altLang="en-US" b="1" dirty="0" smtClean="0">
                <a:solidFill>
                  <a:srgbClr val="002060"/>
                </a:solidFill>
                <a:latin typeface="Shonar Bangla" pitchFamily="34" charset="0"/>
                <a:ea typeface="方正姚体" pitchFamily="2" charset="-122"/>
                <a:cs typeface="Shonar Bangla" pitchFamily="34" charset="0"/>
              </a:rPr>
              <a:t>法向量</a:t>
            </a:r>
            <a:endParaRPr lang="en-US" altLang="zh-CN" b="1" dirty="0" smtClean="0">
              <a:solidFill>
                <a:srgbClr val="002060"/>
              </a:solidFill>
              <a:latin typeface="Shonar Bangla" pitchFamily="34" charset="0"/>
              <a:ea typeface="方正姚体" pitchFamily="2" charset="-122"/>
              <a:cs typeface="Shonar Bangla" pitchFamily="34" charset="0"/>
            </a:endParaRPr>
          </a:p>
          <a:p>
            <a:pPr eaLnBrk="1" hangingPunct="1"/>
            <a:r>
              <a:rPr lang="zh-CN" altLang="en-US" b="1" dirty="0" smtClean="0">
                <a:solidFill>
                  <a:srgbClr val="002060"/>
                </a:solidFill>
                <a:latin typeface="Shonar Bangla" pitchFamily="34" charset="0"/>
                <a:ea typeface="方正姚体" pitchFamily="2" charset="-122"/>
                <a:cs typeface="Shonar Bangla" pitchFamily="34" charset="0"/>
              </a:rPr>
              <a:t>计算｛</a:t>
            </a:r>
            <a:r>
              <a:rPr lang="en-US" altLang="zh-CN" b="1" dirty="0" smtClean="0">
                <a:solidFill>
                  <a:srgbClr val="002060"/>
                </a:solidFill>
                <a:latin typeface="Shonar Bangla" pitchFamily="34" charset="0"/>
                <a:ea typeface="方正姚体" pitchFamily="2" charset="-122"/>
                <a:cs typeface="Shonar Bangla" pitchFamily="34" charset="0"/>
              </a:rPr>
              <a:t>q</a:t>
            </a:r>
            <a:r>
              <a:rPr lang="en-US" altLang="zh-CN" b="1" baseline="-25000" dirty="0" smtClean="0">
                <a:solidFill>
                  <a:srgbClr val="002060"/>
                </a:solidFill>
                <a:latin typeface="Shonar Bangla" pitchFamily="34" charset="0"/>
                <a:ea typeface="方正姚体" pitchFamily="2" charset="-122"/>
                <a:cs typeface="Shonar Bangla" pitchFamily="34" charset="0"/>
              </a:rPr>
              <a:t>1</a:t>
            </a:r>
            <a:r>
              <a:rPr lang="en-US" altLang="zh-CN" b="1" dirty="0" smtClean="0">
                <a:solidFill>
                  <a:srgbClr val="002060"/>
                </a:solidFill>
                <a:latin typeface="Shonar Bangla" pitchFamily="34" charset="0"/>
                <a:ea typeface="方正姚体" pitchFamily="2" charset="-122"/>
                <a:cs typeface="Shonar Bangla" pitchFamily="34" charset="0"/>
              </a:rPr>
              <a:t>-p,q</a:t>
            </a:r>
            <a:r>
              <a:rPr lang="en-US" altLang="zh-CN" b="1" baseline="-25000" dirty="0" smtClean="0">
                <a:solidFill>
                  <a:srgbClr val="002060"/>
                </a:solidFill>
                <a:latin typeface="Shonar Bangla" pitchFamily="34" charset="0"/>
                <a:ea typeface="方正姚体" pitchFamily="2" charset="-122"/>
                <a:cs typeface="Shonar Bangla" pitchFamily="34" charset="0"/>
              </a:rPr>
              <a:t>2</a:t>
            </a:r>
            <a:r>
              <a:rPr lang="en-US" altLang="zh-CN" b="1" dirty="0" smtClean="0">
                <a:solidFill>
                  <a:srgbClr val="002060"/>
                </a:solidFill>
                <a:latin typeface="Shonar Bangla" pitchFamily="34" charset="0"/>
                <a:ea typeface="方正姚体" pitchFamily="2" charset="-122"/>
                <a:cs typeface="Shonar Bangla" pitchFamily="34" charset="0"/>
              </a:rPr>
              <a:t>-p,</a:t>
            </a:r>
            <a:r>
              <a:rPr lang="en-US" altLang="zh-CN" b="1" dirty="0" smtClean="0">
                <a:solidFill>
                  <a:srgbClr val="002060"/>
                </a:solidFill>
                <a:latin typeface="Shonar Bangla" pitchFamily="34" charset="0"/>
                <a:ea typeface="方正姚体" pitchFamily="2" charset="-122"/>
                <a:cs typeface="Shonar Bangla" pitchFamily="34" charset="0"/>
              </a:rPr>
              <a:t>…,</a:t>
            </a:r>
            <a:r>
              <a:rPr lang="en-US" altLang="zh-CN" b="1" dirty="0" err="1" smtClean="0">
                <a:solidFill>
                  <a:srgbClr val="002060"/>
                </a:solidFill>
                <a:latin typeface="Shonar Bangla" pitchFamily="34" charset="0"/>
                <a:ea typeface="方正姚体" pitchFamily="2" charset="-122"/>
                <a:cs typeface="Shonar Bangla" pitchFamily="34" charset="0"/>
              </a:rPr>
              <a:t>q</a:t>
            </a:r>
            <a:r>
              <a:rPr lang="en-US" altLang="zh-CN" b="1" baseline="-25000" dirty="0" err="1" smtClean="0">
                <a:solidFill>
                  <a:srgbClr val="002060"/>
                </a:solidFill>
                <a:latin typeface="Shonar Bangla" pitchFamily="34" charset="0"/>
                <a:ea typeface="方正姚体" pitchFamily="2" charset="-122"/>
                <a:cs typeface="Shonar Bangla" pitchFamily="34" charset="0"/>
              </a:rPr>
              <a:t>k</a:t>
            </a:r>
            <a:r>
              <a:rPr lang="en-US" altLang="zh-CN" b="1" dirty="0" smtClean="0">
                <a:solidFill>
                  <a:srgbClr val="002060"/>
                </a:solidFill>
                <a:latin typeface="Shonar Bangla" pitchFamily="34" charset="0"/>
                <a:ea typeface="方正姚体" pitchFamily="2" charset="-122"/>
                <a:cs typeface="Shonar Bangla" pitchFamily="34" charset="0"/>
              </a:rPr>
              <a:t>-p</a:t>
            </a:r>
            <a:r>
              <a:rPr lang="zh-CN" altLang="en-US" b="1" dirty="0" smtClean="0">
                <a:solidFill>
                  <a:srgbClr val="002060"/>
                </a:solidFill>
                <a:latin typeface="Shonar Bangla" pitchFamily="34" charset="0"/>
                <a:ea typeface="方正姚体" pitchFamily="2" charset="-122"/>
                <a:cs typeface="Shonar Bangla" pitchFamily="34" charset="0"/>
              </a:rPr>
              <a:t>｝的协方差矩阵</a:t>
            </a:r>
            <a:endParaRPr lang="en-US" altLang="zh-CN" b="1" dirty="0" smtClean="0">
              <a:solidFill>
                <a:srgbClr val="002060"/>
              </a:solidFill>
              <a:latin typeface="Shonar Bangla" pitchFamily="34" charset="0"/>
              <a:ea typeface="方正姚体" pitchFamily="2" charset="-122"/>
              <a:cs typeface="Shonar Bangla" pitchFamily="34" charset="0"/>
            </a:endParaRPr>
          </a:p>
          <a:p>
            <a:pPr eaLnBrk="1" hangingPunct="1"/>
            <a:r>
              <a:rPr lang="zh-CN" altLang="en-US" b="1" dirty="0" smtClean="0">
                <a:solidFill>
                  <a:srgbClr val="002060"/>
                </a:solidFill>
                <a:latin typeface="Shonar Bangla" pitchFamily="34" charset="0"/>
                <a:ea typeface="方正姚体" pitchFamily="2" charset="-122"/>
                <a:cs typeface="Shonar Bangla" pitchFamily="34" charset="0"/>
              </a:rPr>
              <a:t>协方差矩阵最小特征值对应的特征向量即法向量</a:t>
            </a:r>
            <a:endParaRPr lang="en-US" altLang="zh-CN" b="1" dirty="0" smtClean="0">
              <a:solidFill>
                <a:srgbClr val="002060"/>
              </a:solidFill>
              <a:latin typeface="Shonar Bangla" pitchFamily="34" charset="0"/>
              <a:ea typeface="方正姚体" pitchFamily="2" charset="-122"/>
              <a:cs typeface="Shonar Bangla" pitchFamily="34" charset="0"/>
            </a:endParaRPr>
          </a:p>
          <a:p>
            <a:pPr eaLnBrk="1" hangingPunct="1"/>
            <a:endParaRPr lang="zh-CN" altLang="en-US" b="1" dirty="0" smtClean="0">
              <a:solidFill>
                <a:srgbClr val="002060"/>
              </a:solidFill>
              <a:latin typeface="Shonar Bangla" pitchFamily="34" charset="0"/>
              <a:ea typeface="方正姚体" pitchFamily="2" charset="-122"/>
              <a:cs typeface="Shonar Bangla" pitchFamily="34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zh-CN" altLang="en-US" b="1" dirty="0" smtClean="0">
                <a:solidFill>
                  <a:srgbClr val="002060"/>
                </a:solidFill>
                <a:latin typeface="Shonar Bangla" pitchFamily="34" charset="0"/>
                <a:ea typeface="宋体" pitchFamily="2" charset="-122"/>
                <a:cs typeface="Shonar Bangla" pitchFamily="34" charset="0"/>
              </a:rPr>
              <a:t>	</a:t>
            </a:r>
          </a:p>
          <a:p>
            <a:pPr eaLnBrk="1" hangingPunct="1">
              <a:buFont typeface="Wingdings" pitchFamily="2" charset="2"/>
              <a:buNone/>
            </a:pPr>
            <a:endParaRPr lang="zh-CN" altLang="en-US" b="1" dirty="0" smtClean="0">
              <a:ea typeface="宋体" pitchFamily="2" charset="-122"/>
            </a:endParaRPr>
          </a:p>
          <a:p>
            <a:pPr eaLnBrk="1" hangingPunct="1"/>
            <a:endParaRPr lang="en-US" altLang="zh-CN" b="1" dirty="0" smtClean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609600"/>
            <a:ext cx="6400800" cy="87471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itchFamily="34" charset="0"/>
                <a:ea typeface="宋体" pitchFamily="2" charset="-122"/>
                <a:cs typeface="Segoe UI" pitchFamily="34" charset="0"/>
              </a:rPr>
              <a:t>点云数据的表达</a:t>
            </a:r>
            <a:endParaRPr lang="zh-CN" altLang="en-US" sz="48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itchFamily="34" charset="0"/>
              <a:ea typeface="宋体" pitchFamily="2" charset="-122"/>
              <a:cs typeface="Segoe UI" pitchFamily="34" charset="0"/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739900"/>
            <a:ext cx="8215313" cy="4713288"/>
          </a:xfrm>
        </p:spPr>
        <p:txBody>
          <a:bodyPr/>
          <a:lstStyle/>
          <a:p>
            <a:pPr eaLnBrk="1" hangingPunct="1"/>
            <a:r>
              <a:rPr lang="zh-CN" altLang="en-US" b="1" dirty="0" smtClean="0">
                <a:solidFill>
                  <a:srgbClr val="002060"/>
                </a:solidFill>
                <a:latin typeface="Shonar Bangla" pitchFamily="34" charset="0"/>
                <a:ea typeface="方正姚体" pitchFamily="2" charset="-122"/>
                <a:cs typeface="Shonar Bangla" pitchFamily="34" charset="0"/>
              </a:rPr>
              <a:t>直接使用原始点云数据的缺点</a:t>
            </a:r>
            <a:endParaRPr lang="en-US" altLang="zh-CN" b="1" dirty="0" smtClean="0">
              <a:solidFill>
                <a:srgbClr val="002060"/>
              </a:solidFill>
              <a:latin typeface="Shonar Bangla" pitchFamily="34" charset="0"/>
              <a:ea typeface="方正姚体" pitchFamily="2" charset="-122"/>
              <a:cs typeface="Shonar Bangla" pitchFamily="34" charset="0"/>
            </a:endParaRPr>
          </a:p>
          <a:p>
            <a:pPr lvl="1" eaLnBrk="1" hangingPunct="1"/>
            <a:r>
              <a:rPr lang="zh-CN" altLang="en-US" b="1" dirty="0" smtClean="0">
                <a:solidFill>
                  <a:srgbClr val="002060"/>
                </a:solidFill>
                <a:latin typeface="Shonar Bangla" pitchFamily="34" charset="0"/>
                <a:ea typeface="方正姚体" pitchFamily="2" charset="-122"/>
                <a:cs typeface="Shonar Bangla" pitchFamily="34" charset="0"/>
              </a:rPr>
              <a:t>数据量过大（不利于网络传输等）</a:t>
            </a:r>
            <a:endParaRPr lang="en-US" altLang="zh-CN" b="1" dirty="0" smtClean="0">
              <a:solidFill>
                <a:srgbClr val="002060"/>
              </a:solidFill>
              <a:latin typeface="Shonar Bangla" pitchFamily="34" charset="0"/>
              <a:ea typeface="方正姚体" pitchFamily="2" charset="-122"/>
              <a:cs typeface="Shonar Bangla" pitchFamily="34" charset="0"/>
            </a:endParaRPr>
          </a:p>
          <a:p>
            <a:pPr lvl="1" eaLnBrk="1" hangingPunct="1"/>
            <a:r>
              <a:rPr lang="zh-CN" altLang="en-US" b="1" dirty="0" smtClean="0">
                <a:solidFill>
                  <a:srgbClr val="002060"/>
                </a:solidFill>
                <a:latin typeface="Shonar Bangla" pitchFamily="34" charset="0"/>
                <a:ea typeface="方正姚体" pitchFamily="2" charset="-122"/>
                <a:cs typeface="Shonar Bangla" pitchFamily="34" charset="0"/>
              </a:rPr>
              <a:t>点云数据包含噪音数据</a:t>
            </a:r>
            <a:endParaRPr lang="en-US" altLang="zh-CN" b="1" dirty="0" smtClean="0">
              <a:solidFill>
                <a:srgbClr val="002060"/>
              </a:solidFill>
              <a:latin typeface="Shonar Bangla" pitchFamily="34" charset="0"/>
              <a:ea typeface="方正姚体" pitchFamily="2" charset="-122"/>
              <a:cs typeface="Shonar Bangla" pitchFamily="34" charset="0"/>
            </a:endParaRPr>
          </a:p>
          <a:p>
            <a:pPr eaLnBrk="1" hangingPunct="1"/>
            <a:r>
              <a:rPr lang="zh-CN" altLang="en-US" b="1" dirty="0" smtClean="0">
                <a:solidFill>
                  <a:srgbClr val="002060"/>
                </a:solidFill>
                <a:latin typeface="Shonar Bangla" pitchFamily="34" charset="0"/>
                <a:ea typeface="方正姚体" pitchFamily="2" charset="-122"/>
                <a:cs typeface="Shonar Bangla" pitchFamily="34" charset="0"/>
              </a:rPr>
              <a:t>建立多个细节层次的</a:t>
            </a:r>
            <a:r>
              <a:rPr lang="en-US" altLang="zh-CN" b="1" dirty="0" smtClean="0">
                <a:solidFill>
                  <a:srgbClr val="002060"/>
                </a:solidFill>
                <a:latin typeface="Shonar Bangla" pitchFamily="34" charset="0"/>
                <a:ea typeface="方正姚体" pitchFamily="2" charset="-122"/>
                <a:cs typeface="Shonar Bangla" pitchFamily="34" charset="0"/>
              </a:rPr>
              <a:t>PCA</a:t>
            </a:r>
            <a:r>
              <a:rPr lang="zh-CN" altLang="en-US" b="1" dirty="0" smtClean="0">
                <a:solidFill>
                  <a:srgbClr val="002060"/>
                </a:solidFill>
                <a:latin typeface="Shonar Bangla" pitchFamily="34" charset="0"/>
                <a:ea typeface="方正姚体" pitchFamily="2" charset="-122"/>
                <a:cs typeface="Shonar Bangla" pitchFamily="34" charset="0"/>
              </a:rPr>
              <a:t>表达</a:t>
            </a:r>
            <a:endParaRPr lang="zh-CN" altLang="en-US" b="1" dirty="0" smtClean="0">
              <a:solidFill>
                <a:srgbClr val="002060"/>
              </a:solidFill>
              <a:latin typeface="Shonar Bangla" pitchFamily="34" charset="0"/>
              <a:ea typeface="方正姚体" pitchFamily="2" charset="-122"/>
              <a:cs typeface="Shonar Bangla" pitchFamily="34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zh-CN" altLang="en-US" b="1" dirty="0" smtClean="0">
                <a:solidFill>
                  <a:srgbClr val="002060"/>
                </a:solidFill>
                <a:latin typeface="Shonar Bangla" pitchFamily="34" charset="0"/>
                <a:ea typeface="宋体" pitchFamily="2" charset="-122"/>
                <a:cs typeface="Shonar Bangla" pitchFamily="34" charset="0"/>
              </a:rPr>
              <a:t>	</a:t>
            </a:r>
          </a:p>
          <a:p>
            <a:pPr eaLnBrk="1" hangingPunct="1">
              <a:buFont typeface="Wingdings" pitchFamily="2" charset="2"/>
              <a:buNone/>
            </a:pPr>
            <a:endParaRPr lang="zh-CN" altLang="en-US" b="1" dirty="0" smtClean="0">
              <a:ea typeface="宋体" pitchFamily="2" charset="-122"/>
            </a:endParaRPr>
          </a:p>
          <a:p>
            <a:pPr eaLnBrk="1" hangingPunct="1"/>
            <a:endParaRPr lang="en-US" altLang="zh-CN" b="1" dirty="0" smtClean="0">
              <a:ea typeface="宋体" pitchFamily="2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168" y="4077072"/>
            <a:ext cx="65532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02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db2004199l">
  <a:themeElements>
    <a:clrScheme name="cdb2004199l 3">
      <a:dk1>
        <a:srgbClr val="000000"/>
      </a:dk1>
      <a:lt1>
        <a:srgbClr val="FFFFFF"/>
      </a:lt1>
      <a:dk2>
        <a:srgbClr val="003366"/>
      </a:dk2>
      <a:lt2>
        <a:srgbClr val="C0C0C0"/>
      </a:lt2>
      <a:accent1>
        <a:srgbClr val="229450"/>
      </a:accent1>
      <a:accent2>
        <a:srgbClr val="E3892F"/>
      </a:accent2>
      <a:accent3>
        <a:srgbClr val="FFFFFF"/>
      </a:accent3>
      <a:accent4>
        <a:srgbClr val="000000"/>
      </a:accent4>
      <a:accent5>
        <a:srgbClr val="ABC8B3"/>
      </a:accent5>
      <a:accent6>
        <a:srgbClr val="CE7C2A"/>
      </a:accent6>
      <a:hlink>
        <a:srgbClr val="0099CC"/>
      </a:hlink>
      <a:folHlink>
        <a:srgbClr val="855ADA"/>
      </a:folHlink>
    </a:clrScheme>
    <a:fontScheme name="cdb2004199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db2004199l 1">
        <a:dk1>
          <a:srgbClr val="000000"/>
        </a:dk1>
        <a:lt1>
          <a:srgbClr val="FFFFFF"/>
        </a:lt1>
        <a:dk2>
          <a:srgbClr val="003399"/>
        </a:dk2>
        <a:lt2>
          <a:srgbClr val="C0C0C0"/>
        </a:lt2>
        <a:accent1>
          <a:srgbClr val="64B4DC"/>
        </a:accent1>
        <a:accent2>
          <a:srgbClr val="EA4A46"/>
        </a:accent2>
        <a:accent3>
          <a:srgbClr val="FFFFFF"/>
        </a:accent3>
        <a:accent4>
          <a:srgbClr val="000000"/>
        </a:accent4>
        <a:accent5>
          <a:srgbClr val="B8D6EB"/>
        </a:accent5>
        <a:accent6>
          <a:srgbClr val="D4423F"/>
        </a:accent6>
        <a:hlink>
          <a:srgbClr val="441FCD"/>
        </a:hlink>
        <a:folHlink>
          <a:srgbClr val="AAC85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b2004199l 2">
        <a:dk1>
          <a:srgbClr val="000000"/>
        </a:dk1>
        <a:lt1>
          <a:srgbClr val="FFFFFF"/>
        </a:lt1>
        <a:dk2>
          <a:srgbClr val="480048"/>
        </a:dk2>
        <a:lt2>
          <a:srgbClr val="C0C0C0"/>
        </a:lt2>
        <a:accent1>
          <a:srgbClr val="DE791E"/>
        </a:accent1>
        <a:accent2>
          <a:srgbClr val="38A0DA"/>
        </a:accent2>
        <a:accent3>
          <a:srgbClr val="FFFFFF"/>
        </a:accent3>
        <a:accent4>
          <a:srgbClr val="000000"/>
        </a:accent4>
        <a:accent5>
          <a:srgbClr val="ECBEAB"/>
        </a:accent5>
        <a:accent6>
          <a:srgbClr val="3291C5"/>
        </a:accent6>
        <a:hlink>
          <a:srgbClr val="009999"/>
        </a:hlink>
        <a:folHlink>
          <a:srgbClr val="66A44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b2004199l 3">
        <a:dk1>
          <a:srgbClr val="000000"/>
        </a:dk1>
        <a:lt1>
          <a:srgbClr val="FFFFFF"/>
        </a:lt1>
        <a:dk2>
          <a:srgbClr val="003366"/>
        </a:dk2>
        <a:lt2>
          <a:srgbClr val="C0C0C0"/>
        </a:lt2>
        <a:accent1>
          <a:srgbClr val="229450"/>
        </a:accent1>
        <a:accent2>
          <a:srgbClr val="E3892F"/>
        </a:accent2>
        <a:accent3>
          <a:srgbClr val="FFFFFF"/>
        </a:accent3>
        <a:accent4>
          <a:srgbClr val="000000"/>
        </a:accent4>
        <a:accent5>
          <a:srgbClr val="ABC8B3"/>
        </a:accent5>
        <a:accent6>
          <a:srgbClr val="CE7C2A"/>
        </a:accent6>
        <a:hlink>
          <a:srgbClr val="0099CC"/>
        </a:hlink>
        <a:folHlink>
          <a:srgbClr val="855AD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db2004199l 3">
    <a:dk1>
      <a:srgbClr val="000000"/>
    </a:dk1>
    <a:lt1>
      <a:srgbClr val="FFFFFF"/>
    </a:lt1>
    <a:dk2>
      <a:srgbClr val="003366"/>
    </a:dk2>
    <a:lt2>
      <a:srgbClr val="C0C0C0"/>
    </a:lt2>
    <a:accent1>
      <a:srgbClr val="229450"/>
    </a:accent1>
    <a:accent2>
      <a:srgbClr val="E3892F"/>
    </a:accent2>
    <a:accent3>
      <a:srgbClr val="FFFFFF"/>
    </a:accent3>
    <a:accent4>
      <a:srgbClr val="000000"/>
    </a:accent4>
    <a:accent5>
      <a:srgbClr val="ABC8B3"/>
    </a:accent5>
    <a:accent6>
      <a:srgbClr val="CE7C2A"/>
    </a:accent6>
    <a:hlink>
      <a:srgbClr val="0099CC"/>
    </a:hlink>
    <a:folHlink>
      <a:srgbClr val="855ADA"/>
    </a:folHlink>
  </a:clrScheme>
</a:themeOverride>
</file>

<file path=ppt/theme/themeOverride2.xml><?xml version="1.0" encoding="utf-8"?>
<a:themeOverride xmlns:a="http://schemas.openxmlformats.org/drawingml/2006/main">
  <a:clrScheme name="cdb2004199l 3">
    <a:dk1>
      <a:srgbClr val="000000"/>
    </a:dk1>
    <a:lt1>
      <a:srgbClr val="FFFFFF"/>
    </a:lt1>
    <a:dk2>
      <a:srgbClr val="003366"/>
    </a:dk2>
    <a:lt2>
      <a:srgbClr val="C0C0C0"/>
    </a:lt2>
    <a:accent1>
      <a:srgbClr val="229450"/>
    </a:accent1>
    <a:accent2>
      <a:srgbClr val="E3892F"/>
    </a:accent2>
    <a:accent3>
      <a:srgbClr val="FFFFFF"/>
    </a:accent3>
    <a:accent4>
      <a:srgbClr val="000000"/>
    </a:accent4>
    <a:accent5>
      <a:srgbClr val="ABC8B3"/>
    </a:accent5>
    <a:accent6>
      <a:srgbClr val="CE7C2A"/>
    </a:accent6>
    <a:hlink>
      <a:srgbClr val="0099CC"/>
    </a:hlink>
    <a:folHlink>
      <a:srgbClr val="855ADA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550</TotalTime>
  <Words>777</Words>
  <Application>Microsoft Macintosh PowerPoint</Application>
  <PresentationFormat>On-screen Show (4:3)</PresentationFormat>
  <Paragraphs>183</Paragraphs>
  <Slides>24</Slides>
  <Notes>24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Default Theme</vt:lpstr>
      <vt:lpstr>cdb2004199l</vt:lpstr>
      <vt:lpstr>Image</vt:lpstr>
      <vt:lpstr>公式</vt:lpstr>
      <vt:lpstr>Microsoft Equation</vt:lpstr>
      <vt:lpstr>PCA在计算机图形学中的应用</vt:lpstr>
      <vt:lpstr>大纲</vt:lpstr>
      <vt:lpstr>PCA回顾</vt:lpstr>
      <vt:lpstr>PCA回顾</vt:lpstr>
      <vt:lpstr>三维扫描仪</vt:lpstr>
      <vt:lpstr>三维扫描技术的应用</vt:lpstr>
      <vt:lpstr>点云数据的绘制</vt:lpstr>
      <vt:lpstr>法向量的计算</vt:lpstr>
      <vt:lpstr>点云数据的表达</vt:lpstr>
      <vt:lpstr>点云数据的表达</vt:lpstr>
      <vt:lpstr>碰撞检测</vt:lpstr>
      <vt:lpstr>碰撞检测</vt:lpstr>
      <vt:lpstr>包围体的选择</vt:lpstr>
      <vt:lpstr>模式识别的观点</vt:lpstr>
      <vt:lpstr>包围球</vt:lpstr>
      <vt:lpstr>轴向包围体AABB</vt:lpstr>
      <vt:lpstr>方向包围体OBB</vt:lpstr>
      <vt:lpstr>建立OBB的关键</vt:lpstr>
      <vt:lpstr>OBB的计算步骤</vt:lpstr>
      <vt:lpstr>特征向量求解</vt:lpstr>
      <vt:lpstr>特征向量求解</vt:lpstr>
      <vt:lpstr>包围体树</vt:lpstr>
      <vt:lpstr>OBB树的构造</vt:lpstr>
      <vt:lpstr>期末考核方式之一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Prepare Talk?</dc:title>
  <dc:creator>Yanci</dc:creator>
  <cp:lastModifiedBy>Yanci Zhang</cp:lastModifiedBy>
  <cp:revision>40</cp:revision>
  <dcterms:created xsi:type="dcterms:W3CDTF">2010-08-25T14:53:19Z</dcterms:created>
  <dcterms:modified xsi:type="dcterms:W3CDTF">2011-04-15T03:01:35Z</dcterms:modified>
</cp:coreProperties>
</file>